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7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895D1D"/>
                </a:solidFill>
              </a:rPr>
              <a:pPr/>
              <a:t>11/1/2013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22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3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5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7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0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99F7A9-3D46-4C7B-9B29-13EDCEDC82D0}" type="datetimeFigureOut">
              <a:rPr lang="en-US" smtClean="0">
                <a:solidFill>
                  <a:srgbClr val="ECE9C6"/>
                </a:solidFill>
              </a:rPr>
              <a:pPr/>
              <a:t>11/1/2013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E5E4EF-2CA8-49AF-8F69-BBD9ED797EF6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97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7</a:t>
            </a:r>
            <a:r>
              <a:rPr lang="en-US" smtClean="0"/>
              <a:t>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Production / Goods &amp;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0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Trade-offs: alternative you have to face when making a decision</a:t>
            </a:r>
          </a:p>
          <a:p>
            <a:r>
              <a:rPr lang="en-US" dirty="0" smtClean="0"/>
              <a:t>Opportunity cost – the value of choosing one thing over the other</a:t>
            </a:r>
          </a:p>
          <a:p>
            <a:pPr lvl="1"/>
            <a:r>
              <a:rPr lang="en-US" dirty="0" smtClean="0"/>
              <a:t>Ex: living in the city vs. living in the country</a:t>
            </a:r>
          </a:p>
          <a:p>
            <a:r>
              <a:rPr lang="en-US" dirty="0" smtClean="0"/>
              <a:t>Cost-benefit analysis - </a:t>
            </a:r>
            <a:r>
              <a:rPr lang="en-US" dirty="0"/>
              <a:t>Economic model that compares </a:t>
            </a:r>
            <a:r>
              <a:rPr lang="en-US" dirty="0" smtClean="0"/>
              <a:t>the costs </a:t>
            </a:r>
            <a:r>
              <a:rPr lang="en-US" dirty="0"/>
              <a:t>and </a:t>
            </a:r>
            <a:r>
              <a:rPr lang="en-US" dirty="0" smtClean="0"/>
              <a:t>benefits </a:t>
            </a:r>
            <a:r>
              <a:rPr lang="en-US" dirty="0"/>
              <a:t>of a decision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21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Goods &amp;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Goods – physical products; things made/manufactured for </a:t>
            </a:r>
            <a:r>
              <a:rPr lang="en-US" dirty="0" err="1" smtClean="0"/>
              <a:t>ppl</a:t>
            </a:r>
            <a:r>
              <a:rPr lang="en-US" dirty="0" smtClean="0"/>
              <a:t> to buy/own</a:t>
            </a:r>
          </a:p>
          <a:p>
            <a:pPr lvl="1"/>
            <a:r>
              <a:rPr lang="en-US" dirty="0" smtClean="0"/>
              <a:t>Food, cars, buildings, television</a:t>
            </a:r>
          </a:p>
          <a:p>
            <a:r>
              <a:rPr lang="en-US" dirty="0" smtClean="0"/>
              <a:t>Services – not physical objects; things </a:t>
            </a:r>
            <a:r>
              <a:rPr lang="en-US" dirty="0" err="1" smtClean="0"/>
              <a:t>ppl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Doctors, translators, tutors, painters, mechanic</a:t>
            </a:r>
          </a:p>
          <a:p>
            <a:r>
              <a:rPr lang="en-US" dirty="0" smtClean="0"/>
              <a:t>Combination </a:t>
            </a:r>
          </a:p>
          <a:p>
            <a:pPr lvl="1"/>
            <a:r>
              <a:rPr lang="en-US" dirty="0" smtClean="0"/>
              <a:t>House painter, restaurant</a:t>
            </a:r>
          </a:p>
        </p:txBody>
      </p:sp>
    </p:spTree>
    <p:extLst>
      <p:ext uri="{BB962C8B-B14F-4D97-AF65-F5344CB8AC3E}">
        <p14:creationId xmlns:p14="http://schemas.microsoft.com/office/powerpoint/2010/main" val="31507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Goods &amp;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Productivity - </a:t>
            </a:r>
            <a:r>
              <a:rPr lang="en-US" dirty="0"/>
              <a:t>The degree to which resources are being used efficiently to produce goods and services</a:t>
            </a:r>
          </a:p>
          <a:p>
            <a:r>
              <a:rPr lang="en-US" dirty="0" smtClean="0"/>
              <a:t>Specialization - </a:t>
            </a:r>
            <a:r>
              <a:rPr lang="en-US" dirty="0"/>
              <a:t>When people, businesses, regions </a:t>
            </a:r>
            <a:r>
              <a:rPr lang="en-US" dirty="0" smtClean="0"/>
              <a:t>and/or nations </a:t>
            </a:r>
            <a:r>
              <a:rPr lang="en-US" dirty="0"/>
              <a:t>concentrate on </a:t>
            </a:r>
            <a:r>
              <a:rPr lang="en-US" dirty="0" smtClean="0"/>
              <a:t>goods/services </a:t>
            </a:r>
            <a:r>
              <a:rPr lang="en-US" dirty="0"/>
              <a:t>that they can produce better than anyone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Goods &amp;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dirty="0" smtClean="0"/>
              <a:t>Types of services:</a:t>
            </a:r>
          </a:p>
          <a:p>
            <a:pPr lvl="1"/>
            <a:r>
              <a:rPr lang="en-US" dirty="0" smtClean="0"/>
              <a:t>Personal – performed on consumers</a:t>
            </a:r>
          </a:p>
          <a:p>
            <a:pPr lvl="2"/>
            <a:r>
              <a:rPr lang="en-US" dirty="0" smtClean="0"/>
              <a:t>Medical, hair, fitness…</a:t>
            </a:r>
          </a:p>
          <a:p>
            <a:pPr lvl="1"/>
            <a:r>
              <a:rPr lang="en-US" dirty="0" smtClean="0"/>
              <a:t>Repair – performed on goods that you own</a:t>
            </a:r>
          </a:p>
          <a:p>
            <a:pPr lvl="2"/>
            <a:r>
              <a:rPr lang="en-US" dirty="0" smtClean="0"/>
              <a:t>Mechanic, heating &amp; cooling…</a:t>
            </a:r>
          </a:p>
          <a:p>
            <a:pPr lvl="1"/>
            <a:r>
              <a:rPr lang="en-US" dirty="0" smtClean="0"/>
              <a:t>Other – retail services, entertainment services, banking, legal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838200"/>
            <a:ext cx="2362200" cy="1260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068570"/>
            <a:ext cx="2491552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800600"/>
            <a:ext cx="3162300" cy="179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questions of production:</a:t>
            </a:r>
          </a:p>
          <a:p>
            <a:pPr lvl="1"/>
            <a:r>
              <a:rPr lang="en-US" dirty="0" smtClean="0"/>
              <a:t>1) What to produce?</a:t>
            </a:r>
          </a:p>
          <a:p>
            <a:pPr lvl="1"/>
            <a:r>
              <a:rPr lang="en-US" dirty="0" smtClean="0"/>
              <a:t>2) How to produce?</a:t>
            </a:r>
          </a:p>
          <a:p>
            <a:pPr lvl="1"/>
            <a:r>
              <a:rPr lang="en-US" dirty="0" smtClean="0"/>
              <a:t>3) For whom are we producing?</a:t>
            </a:r>
          </a:p>
          <a:p>
            <a:r>
              <a:rPr lang="en-US" dirty="0" smtClean="0"/>
              <a:t>4 factors of production:</a:t>
            </a:r>
          </a:p>
          <a:p>
            <a:pPr lvl="1"/>
            <a:r>
              <a:rPr lang="en-US" dirty="0" smtClean="0"/>
              <a:t>Natural resources</a:t>
            </a:r>
          </a:p>
          <a:p>
            <a:pPr lvl="1"/>
            <a:r>
              <a:rPr lang="en-US" dirty="0" smtClean="0"/>
              <a:t>Capital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Entrepreneurship </a:t>
            </a:r>
          </a:p>
          <a:p>
            <a:r>
              <a:rPr lang="en-US" dirty="0" smtClean="0"/>
              <a:t>Questions help to decide how to use the 4 factors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05000"/>
            <a:ext cx="32194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2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Natural resources </a:t>
            </a:r>
            <a:r>
              <a:rPr lang="en-US" dirty="0" smtClean="0"/>
              <a:t>– things provided by nature w/out human intervention</a:t>
            </a:r>
          </a:p>
          <a:p>
            <a:pPr lvl="1"/>
            <a:r>
              <a:rPr lang="en-US" dirty="0" smtClean="0"/>
              <a:t>Ex: land, animals, water, minerals, timber, etc. </a:t>
            </a:r>
          </a:p>
          <a:p>
            <a:pPr lvl="1"/>
            <a:r>
              <a:rPr lang="en-US" dirty="0" smtClean="0"/>
              <a:t>Many limited</a:t>
            </a:r>
          </a:p>
          <a:p>
            <a:pPr lvl="1"/>
            <a:r>
              <a:rPr lang="en-US" dirty="0" smtClean="0"/>
              <a:t>Factor of production only when pay for use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Capital</a:t>
            </a:r>
            <a:r>
              <a:rPr lang="en-US" dirty="0" smtClean="0"/>
              <a:t> – equipment used to make other goods/services</a:t>
            </a:r>
          </a:p>
          <a:p>
            <a:pPr lvl="1"/>
            <a:r>
              <a:rPr lang="en-US" dirty="0" smtClean="0"/>
              <a:t>Ex: tools, trucks, machines, etc. (capital goods)</a:t>
            </a:r>
          </a:p>
          <a:p>
            <a:pPr lvl="1"/>
            <a:r>
              <a:rPr lang="en-US" dirty="0" smtClean="0"/>
              <a:t>There is also financial capital - $ used to buy the tools/equipment</a:t>
            </a:r>
          </a:p>
          <a:p>
            <a:pPr lvl="2"/>
            <a:r>
              <a:rPr lang="en-US" dirty="0" smtClean="0"/>
              <a:t>Get from loans, investors,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5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Labor</a:t>
            </a:r>
            <a:r>
              <a:rPr lang="en-US" dirty="0" smtClean="0"/>
              <a:t> – all human effort, skills, &amp; abilities to produce goods/services</a:t>
            </a:r>
          </a:p>
          <a:p>
            <a:pPr lvl="1"/>
            <a:r>
              <a:rPr lang="en-US" dirty="0" smtClean="0"/>
              <a:t>Usually refers to workers</a:t>
            </a:r>
          </a:p>
          <a:p>
            <a:pPr lvl="1"/>
            <a:r>
              <a:rPr lang="en-US" dirty="0" smtClean="0"/>
              <a:t>Paid – hourly vs. salary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Entrepreneur</a:t>
            </a:r>
            <a:r>
              <a:rPr lang="en-US" dirty="0" smtClean="0"/>
              <a:t> – person who organizes &amp; manages the factors of production for creating a business</a:t>
            </a:r>
          </a:p>
          <a:p>
            <a:pPr lvl="1"/>
            <a:r>
              <a:rPr lang="en-US" dirty="0" smtClean="0"/>
              <a:t>Make important contributions to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1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Regulates competition by outlawing monopolies</a:t>
            </a:r>
          </a:p>
          <a:p>
            <a:r>
              <a:rPr lang="en-US" dirty="0" smtClean="0"/>
              <a:t>Provides information to business owners to use in planning</a:t>
            </a:r>
          </a:p>
          <a:p>
            <a:pPr lvl="1"/>
            <a:r>
              <a:rPr lang="en-US" dirty="0" smtClean="0"/>
              <a:t>Census, statistics</a:t>
            </a:r>
          </a:p>
          <a:p>
            <a:r>
              <a:rPr lang="en-US" dirty="0" smtClean="0"/>
              <a:t>Protects workers’ health &amp; safety – OSHA</a:t>
            </a:r>
          </a:p>
          <a:p>
            <a:r>
              <a:rPr lang="en-US" dirty="0" smtClean="0"/>
              <a:t>Protects consumers</a:t>
            </a:r>
          </a:p>
          <a:p>
            <a:r>
              <a:rPr lang="en-US" dirty="0" smtClean="0"/>
              <a:t>Protects environment – pollution from businesses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1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393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Unit 7: Economics</vt:lpstr>
      <vt:lpstr>Decisions</vt:lpstr>
      <vt:lpstr>Goods &amp; Services</vt:lpstr>
      <vt:lpstr>Goods &amp; Services</vt:lpstr>
      <vt:lpstr>Goods &amp; Services</vt:lpstr>
      <vt:lpstr>Factors of Production</vt:lpstr>
      <vt:lpstr>Factors of Production</vt:lpstr>
      <vt:lpstr>Factors of Production</vt:lpstr>
      <vt:lpstr>Government’s Role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Economics</dc:title>
  <dc:creator>Dobbs</dc:creator>
  <cp:lastModifiedBy>Teacher</cp:lastModifiedBy>
  <cp:revision>1</cp:revision>
  <dcterms:created xsi:type="dcterms:W3CDTF">2013-10-31T11:51:27Z</dcterms:created>
  <dcterms:modified xsi:type="dcterms:W3CDTF">2013-11-01T16:04:29Z</dcterms:modified>
</cp:coreProperties>
</file>