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sldIdLst>
    <p:sldId id="256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10/4/2013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99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10/4/2013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729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10/4/2013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254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10/4/2013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790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10/4/2013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575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10/4/2013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5906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10/4/2013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7626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10/4/2013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8553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10/4/2013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5582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10/4/2013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534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10/4/2013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98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10/4/2013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0438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10/4/2013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2818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10/4/2013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384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10/4/2013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7531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10/4/2013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1199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10/4/2013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1620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10/4/2013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0237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10/4/2013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4121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10/4/2013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2265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10/4/2013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9333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10/4/2013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461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10/4/2013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8330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10/4/2013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1921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10/4/2013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2537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10/4/2013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5810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10/4/2013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8537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10/4/2013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9844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10/4/2013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6636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10/4/2013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35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10/4/2013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1663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10/4/2013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82824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10/4/2013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10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10/4/2013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95087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10/4/2013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51486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10/4/2013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51516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10/4/2013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7660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10/4/2013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94971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10/4/2013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192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10/4/2013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498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10/4/2013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773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10/4/2013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345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10/4/2013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084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10/4/2013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570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10/4/2013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3202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10/4/2013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88459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10/4/2013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3473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63014C6-0B7C-4180-9523-D648F559423B}" type="datetimeFigureOut">
              <a:rPr lang="en-US" smtClean="0">
                <a:solidFill>
                  <a:srgbClr val="FF8600">
                    <a:tint val="60000"/>
                    <a:satMod val="155000"/>
                  </a:srgbClr>
                </a:solidFill>
              </a:rPr>
              <a:pPr/>
              <a:t>10/4/2013</a:t>
            </a:fld>
            <a:endParaRPr lang="en-US">
              <a:solidFill>
                <a:srgbClr val="FF8600">
                  <a:tint val="60000"/>
                  <a:satMod val="155000"/>
                </a:srgb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D6DEFCD-EE18-4AF7-BE50-286E85D81DE6}" type="slidenum">
              <a:rPr lang="en-US" smtClean="0">
                <a:solidFill>
                  <a:srgbClr val="283138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283138">
                  <a:shade val="90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16579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4: Law &amp; the </a:t>
            </a:r>
            <a:r>
              <a:rPr lang="en-US" smtClean="0"/>
              <a:t>Legal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Courts &amp; Jurisdiction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833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Levels of Courts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600200"/>
            <a:ext cx="3505200" cy="4525963"/>
          </a:xfrm>
        </p:spPr>
        <p:txBody>
          <a:bodyPr/>
          <a:lstStyle/>
          <a:p>
            <a:pPr eaLnBrk="1" hangingPunct="1"/>
            <a:r>
              <a:rPr lang="en-US" sz="3200" dirty="0" smtClean="0"/>
              <a:t>Federal courts</a:t>
            </a:r>
          </a:p>
          <a:p>
            <a:pPr lvl="1" eaLnBrk="1" hangingPunct="1">
              <a:buClr>
                <a:schemeClr val="tx1"/>
              </a:buClr>
            </a:pPr>
            <a:r>
              <a:rPr lang="en-US" sz="2800" dirty="0" smtClean="0"/>
              <a:t>District Courts</a:t>
            </a:r>
          </a:p>
          <a:p>
            <a:pPr lvl="1" eaLnBrk="1" hangingPunct="1">
              <a:buClr>
                <a:schemeClr val="tx1"/>
              </a:buClr>
            </a:pPr>
            <a:r>
              <a:rPr lang="en-US" sz="2800" dirty="0" smtClean="0"/>
              <a:t>U.S. Court of Appeal</a:t>
            </a:r>
          </a:p>
          <a:p>
            <a:pPr lvl="1" eaLnBrk="1" hangingPunct="1">
              <a:buClr>
                <a:schemeClr val="tx1"/>
              </a:buClr>
            </a:pPr>
            <a:r>
              <a:rPr lang="en-US" sz="2800" dirty="0" smtClean="0"/>
              <a:t>U.S. Supreme Court</a:t>
            </a:r>
          </a:p>
          <a:p>
            <a:pPr lvl="1" eaLnBrk="1" hangingPunct="1">
              <a:buClr>
                <a:schemeClr val="tx1"/>
              </a:buClr>
            </a:pPr>
            <a:r>
              <a:rPr lang="en-US" sz="2800" i="1" dirty="0" smtClean="0"/>
              <a:t>Special Court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334000" y="1600200"/>
            <a:ext cx="3581400" cy="4525963"/>
          </a:xfrm>
        </p:spPr>
        <p:txBody>
          <a:bodyPr/>
          <a:lstStyle/>
          <a:p>
            <a:pPr eaLnBrk="1" hangingPunct="1"/>
            <a:r>
              <a:rPr lang="en-US" sz="3200" dirty="0" smtClean="0"/>
              <a:t>State Courts</a:t>
            </a:r>
          </a:p>
          <a:p>
            <a:pPr lvl="1" eaLnBrk="1" hangingPunct="1">
              <a:buClrTx/>
            </a:pPr>
            <a:r>
              <a:rPr lang="en-US" sz="2800" dirty="0" smtClean="0"/>
              <a:t>Lower Courts</a:t>
            </a:r>
          </a:p>
          <a:p>
            <a:pPr lvl="1" eaLnBrk="1" hangingPunct="1">
              <a:buClrTx/>
            </a:pPr>
            <a:r>
              <a:rPr lang="en-US" sz="2800" dirty="0" smtClean="0"/>
              <a:t>General Trial Courts</a:t>
            </a:r>
          </a:p>
          <a:p>
            <a:pPr lvl="1" eaLnBrk="1" hangingPunct="1">
              <a:buClrTx/>
            </a:pPr>
            <a:r>
              <a:rPr lang="en-US" sz="2800" dirty="0" smtClean="0"/>
              <a:t>Intermediate Appellate Courts</a:t>
            </a:r>
          </a:p>
          <a:p>
            <a:pPr lvl="1" eaLnBrk="1" hangingPunct="1">
              <a:buClrTx/>
            </a:pPr>
            <a:r>
              <a:rPr lang="en-US" sz="2800" dirty="0" smtClean="0"/>
              <a:t>State Supreme Court</a:t>
            </a:r>
          </a:p>
        </p:txBody>
      </p:sp>
      <p:pic>
        <p:nvPicPr>
          <p:cNvPr id="53253" name="Picture 5" descr="MCj014951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286001"/>
            <a:ext cx="227750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323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3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3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3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3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3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3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3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Address violations of state constitutions &amp; state laws</a:t>
            </a:r>
          </a:p>
          <a:p>
            <a:r>
              <a:rPr lang="en-US" sz="2800" dirty="0" smtClean="0"/>
              <a:t>States have own penal code : set of </a:t>
            </a:r>
            <a:r>
              <a:rPr lang="en-US" sz="2800" dirty="0" err="1" smtClean="0"/>
              <a:t>crim</a:t>
            </a:r>
            <a:r>
              <a:rPr lang="en-US" sz="2800" dirty="0" smtClean="0"/>
              <a:t> laws</a:t>
            </a:r>
          </a:p>
          <a:p>
            <a:r>
              <a:rPr lang="en-US" sz="2800" dirty="0" smtClean="0"/>
              <a:t>State Court System:</a:t>
            </a:r>
          </a:p>
          <a:p>
            <a:pPr lvl="1"/>
            <a:r>
              <a:rPr lang="en-US" sz="2400" dirty="0" smtClean="0"/>
              <a:t>Trial courts = all civil &amp; criminal cases</a:t>
            </a:r>
          </a:p>
          <a:p>
            <a:pPr lvl="1"/>
            <a:r>
              <a:rPr lang="en-US" sz="2400" dirty="0" smtClean="0"/>
              <a:t>Appeals courts = review cases from trial courts</a:t>
            </a:r>
          </a:p>
          <a:p>
            <a:pPr lvl="1"/>
            <a:r>
              <a:rPr lang="en-US" sz="2400" dirty="0" smtClean="0"/>
              <a:t>State supreme courts = highest court in state</a:t>
            </a:r>
          </a:p>
          <a:p>
            <a:pPr lvl="2"/>
            <a:r>
              <a:rPr lang="en-US" sz="2100" dirty="0"/>
              <a:t>Most judges elected / some states appoint SC judges</a:t>
            </a:r>
          </a:p>
          <a:p>
            <a:pPr lvl="2"/>
            <a:r>
              <a:rPr lang="en-US" sz="2100" dirty="0"/>
              <a:t>Missouri Plan – committee makes list of judges &amp; governor picks from list</a:t>
            </a:r>
          </a:p>
          <a:p>
            <a:pPr lvl="2"/>
            <a:endParaRPr lang="en-US" sz="21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246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Federal Courts: Judicial Branch Basic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Violations of US Constitution &amp; federal laws</a:t>
            </a:r>
          </a:p>
          <a:p>
            <a:r>
              <a:rPr lang="en-US" sz="2800" dirty="0" smtClean="0"/>
              <a:t>Types of cases:</a:t>
            </a:r>
          </a:p>
          <a:p>
            <a:pPr lvl="1"/>
            <a:r>
              <a:rPr lang="en-US" sz="2400" dirty="0" smtClean="0"/>
              <a:t>Civil – involves a lawsuit filed (plaintiff) and a defendant; court decides responsibility</a:t>
            </a:r>
          </a:p>
          <a:p>
            <a:pPr lvl="1"/>
            <a:r>
              <a:rPr lang="en-US" sz="2400" dirty="0" smtClean="0"/>
              <a:t>Criminal – involves a crime committed</a:t>
            </a:r>
          </a:p>
          <a:p>
            <a:pPr lvl="2"/>
            <a:r>
              <a:rPr lang="en-US" sz="2000" dirty="0" smtClean="0"/>
              <a:t>Plaintiff  (</a:t>
            </a:r>
            <a:r>
              <a:rPr lang="en-US" sz="2000" dirty="0" err="1" smtClean="0"/>
              <a:t>govt</a:t>
            </a:r>
            <a:r>
              <a:rPr lang="en-US" sz="2000" dirty="0" smtClean="0"/>
              <a:t>)	v.  Defendant (accused)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4197927"/>
            <a:ext cx="3048000" cy="2376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79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Jurisdiction – a court’s authority to hear a case</a:t>
            </a:r>
          </a:p>
          <a:p>
            <a:r>
              <a:rPr lang="en-US" sz="2800" dirty="0" smtClean="0"/>
              <a:t>4 types of jurisdiction:</a:t>
            </a:r>
          </a:p>
          <a:p>
            <a:pPr lvl="1"/>
            <a:r>
              <a:rPr lang="en-US" sz="2400" dirty="0" smtClean="0"/>
              <a:t>Original jurisdiction – court’s authority to hear a case 1st</a:t>
            </a:r>
          </a:p>
          <a:p>
            <a:pPr lvl="1"/>
            <a:r>
              <a:rPr lang="en-US" sz="2400" dirty="0" smtClean="0"/>
              <a:t>Appellate jurisdiction – court’s authority to hear appeals</a:t>
            </a:r>
          </a:p>
          <a:p>
            <a:pPr lvl="1"/>
            <a:r>
              <a:rPr lang="en-US" sz="2400" dirty="0" smtClean="0"/>
              <a:t>Exclusive jurisdiction –  only federal courts have authority to hear cases </a:t>
            </a:r>
          </a:p>
          <a:p>
            <a:pPr lvl="1"/>
            <a:r>
              <a:rPr lang="en-US" sz="2400" dirty="0" smtClean="0"/>
              <a:t>Concurrent jurisdiction – both federal &amp; state </a:t>
            </a:r>
          </a:p>
        </p:txBody>
      </p:sp>
    </p:spTree>
    <p:extLst>
      <p:ext uri="{BB962C8B-B14F-4D97-AF65-F5344CB8AC3E}">
        <p14:creationId xmlns:p14="http://schemas.microsoft.com/office/powerpoint/2010/main" val="425847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oundr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Foundr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Foundr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208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Foundry</vt:lpstr>
      <vt:lpstr>1_Foundry</vt:lpstr>
      <vt:lpstr>2_Foundry</vt:lpstr>
      <vt:lpstr>3_Foundry</vt:lpstr>
      <vt:lpstr>Unit 4: Law &amp; the Legal System</vt:lpstr>
      <vt:lpstr>Levels of Courts</vt:lpstr>
      <vt:lpstr>State Courts</vt:lpstr>
      <vt:lpstr>Federal Courts: Judicial Branch Basic Information</vt:lpstr>
      <vt:lpstr>Federal Courts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 3: Crime &amp; Judicial System</dc:title>
  <dc:creator>Whitney</dc:creator>
  <cp:lastModifiedBy>Teacher</cp:lastModifiedBy>
  <cp:revision>6</cp:revision>
  <dcterms:created xsi:type="dcterms:W3CDTF">2013-03-07T02:13:58Z</dcterms:created>
  <dcterms:modified xsi:type="dcterms:W3CDTF">2013-10-04T12:00:37Z</dcterms:modified>
</cp:coreProperties>
</file>