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5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2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55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BDDC3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7C7D2F-3D24-4849-90A8-F054F8EF96D2}" type="slidenum">
              <a:rPr lang="en-US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9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1728-046C-4FFB-BF56-9FB8F755E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36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107CA5-50E8-4E10-8F78-EC22FFA28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34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0B596A-E070-45CE-A8AF-A3F5D7081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073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86AF7C-1D43-48CD-BD66-4A1894A92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43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16DF-908F-4BB4-801A-FEEC357BE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40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D19B80-67C4-4A85-B429-966AF8CD0466}" type="slidenum">
              <a:rPr lang="en-US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303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1820C-F447-4300-AD23-7CF4BB0C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1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1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A475BC1-AF24-4A62-8836-F181829C0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807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AD2C-8E67-4F12-80B7-91BB29C78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7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40FB7-B3DA-4F0C-9879-F23288A71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03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7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5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9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1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7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3CF8-7F83-419D-BBA2-5D2C46C2E81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5565-0B42-4906-8217-AB5BF2E69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5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0C793B-3E54-4744-979C-E7A2F8C3CC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Law &amp; the Legal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2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u="sng" dirty="0">
                <a:solidFill>
                  <a:schemeClr val="accent2"/>
                </a:solidFill>
                <a:latin typeface="Maiandra GD" pitchFamily="34" charset="0"/>
              </a:rPr>
              <a:t>Criminal Law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00200"/>
            <a:ext cx="5715000" cy="51054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800" b="1" dirty="0">
                <a:latin typeface="Maiandra GD" pitchFamily="34" charset="0"/>
              </a:rPr>
              <a:t>Laws </a:t>
            </a:r>
            <a:r>
              <a:rPr lang="en-US" sz="4800" b="1" dirty="0" smtClean="0">
                <a:latin typeface="Maiandra GD" pitchFamily="34" charset="0"/>
              </a:rPr>
              <a:t>to </a:t>
            </a:r>
            <a:r>
              <a:rPr lang="en-US" sz="4800" b="1" dirty="0">
                <a:latin typeface="Maiandra GD" pitchFamily="34" charset="0"/>
              </a:rPr>
              <a:t>prevent </a:t>
            </a:r>
            <a:r>
              <a:rPr lang="en-US" sz="4800" b="1" dirty="0" err="1" smtClean="0">
                <a:latin typeface="Maiandra GD" pitchFamily="34" charset="0"/>
              </a:rPr>
              <a:t>ppl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800" b="1" dirty="0">
                <a:latin typeface="Maiandra GD" pitchFamily="34" charset="0"/>
              </a:rPr>
              <a:t>from deliberately or recklessly harming each other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800" b="1" dirty="0">
                <a:latin typeface="Maiandra GD" pitchFamily="34" charset="0"/>
              </a:rPr>
              <a:t>What are some examples of criminal law?</a:t>
            </a:r>
          </a:p>
        </p:txBody>
      </p:sp>
      <p:pic>
        <p:nvPicPr>
          <p:cNvPr id="18436" name="Picture 4" descr="C:\Documents and Settings\ashley.rush\Local Settings\Temporary Internet Files\Content.IE5\4VYEFXSL\MC9002875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28800"/>
            <a:ext cx="3403600" cy="46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14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u="sng" dirty="0">
                <a:solidFill>
                  <a:schemeClr val="accent2"/>
                </a:solidFill>
                <a:latin typeface="Maiandra GD" pitchFamily="34" charset="0"/>
              </a:rPr>
              <a:t>Civil Law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52800" y="1676400"/>
            <a:ext cx="5791200" cy="51816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400" b="1" dirty="0">
                <a:latin typeface="Maiandra GD" pitchFamily="34" charset="0"/>
              </a:rPr>
              <a:t>Dispute between two +</a:t>
            </a:r>
            <a:r>
              <a:rPr lang="en-US" sz="4400" b="1" dirty="0" smtClean="0">
                <a:latin typeface="Maiandra GD" pitchFamily="34" charset="0"/>
              </a:rPr>
              <a:t> </a:t>
            </a:r>
            <a:r>
              <a:rPr lang="en-US" sz="4400" b="1" dirty="0" err="1" smtClean="0">
                <a:latin typeface="Maiandra GD" pitchFamily="34" charset="0"/>
              </a:rPr>
              <a:t>ppl</a:t>
            </a:r>
            <a:r>
              <a:rPr lang="en-US" sz="4400" b="1" dirty="0" smtClean="0">
                <a:latin typeface="Maiandra GD" pitchFamily="34" charset="0"/>
              </a:rPr>
              <a:t> </a:t>
            </a:r>
            <a:r>
              <a:rPr lang="en-US" sz="4400" b="1" dirty="0">
                <a:latin typeface="Maiandra GD" pitchFamily="34" charset="0"/>
              </a:rPr>
              <a:t>usually involving $</a:t>
            </a:r>
            <a:r>
              <a:rPr lang="en-US" sz="4400" b="1" dirty="0" smtClean="0">
                <a:latin typeface="Maiandra GD" pitchFamily="34" charset="0"/>
              </a:rPr>
              <a:t> </a:t>
            </a:r>
            <a:r>
              <a:rPr lang="en-US" sz="4400" b="1" dirty="0">
                <a:latin typeface="Maiandra GD" pitchFamily="34" charset="0"/>
              </a:rPr>
              <a:t>or family court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400" b="1" dirty="0">
                <a:latin typeface="Maiandra GD" pitchFamily="34" charset="0"/>
              </a:rPr>
              <a:t>Examples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400" b="1" dirty="0" smtClean="0">
                <a:latin typeface="Maiandra GD" pitchFamily="34" charset="0"/>
              </a:rPr>
              <a:t>Suing someone, divorce</a:t>
            </a:r>
            <a:r>
              <a:rPr lang="en-US" sz="4400" b="1" dirty="0">
                <a:latin typeface="Maiandra GD" pitchFamily="34" charset="0"/>
              </a:rPr>
              <a:t>, </a:t>
            </a:r>
            <a:r>
              <a:rPr lang="en-US" sz="4400" b="1" dirty="0" smtClean="0">
                <a:latin typeface="Maiandra GD" pitchFamily="34" charset="0"/>
              </a:rPr>
              <a:t>child support</a:t>
            </a:r>
            <a:r>
              <a:rPr lang="en-US" sz="4400" b="1" dirty="0">
                <a:latin typeface="Maiandra GD" pitchFamily="34" charset="0"/>
              </a:rPr>
              <a:t>, </a:t>
            </a:r>
            <a:r>
              <a:rPr lang="en-US" sz="4400" b="1" dirty="0" smtClean="0">
                <a:latin typeface="Maiandra GD" pitchFamily="34" charset="0"/>
              </a:rPr>
              <a:t>alimony</a:t>
            </a:r>
            <a:r>
              <a:rPr lang="en-US" sz="4400" b="1" dirty="0">
                <a:latin typeface="Maiandra GD" pitchFamily="34" charset="0"/>
              </a:rPr>
              <a:t>, </a:t>
            </a:r>
            <a:r>
              <a:rPr lang="en-US" sz="4400" b="1" dirty="0" smtClean="0">
                <a:latin typeface="Maiandra GD" pitchFamily="34" charset="0"/>
              </a:rPr>
              <a:t>torts (negligence)</a:t>
            </a:r>
            <a:endParaRPr lang="en-US" sz="4400" b="1" dirty="0">
              <a:latin typeface="Maiandra GD" pitchFamily="34" charset="0"/>
            </a:endParaRPr>
          </a:p>
        </p:txBody>
      </p:sp>
      <p:pic>
        <p:nvPicPr>
          <p:cNvPr id="19460" name="Picture 4" descr="C:\Documents and Settings\ashley.rush\Local Settings\Temporary Internet Files\Content.IE5\32D08VA0\MC90044152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2600"/>
            <a:ext cx="3327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98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u="sng" dirty="0">
                <a:solidFill>
                  <a:schemeClr val="accent2"/>
                </a:solidFill>
                <a:latin typeface="Maiandra GD" pitchFamily="34" charset="0"/>
              </a:rPr>
              <a:t>Administrative Law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00200"/>
            <a:ext cx="5257800" cy="4876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dirty="0" smtClean="0">
                <a:latin typeface="Maiandra GD" pitchFamily="34" charset="0"/>
              </a:rPr>
              <a:t>Laws that government agencies must follow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b="1" dirty="0" smtClean="0">
                <a:latin typeface="Maiandra GD" pitchFamily="34" charset="0"/>
              </a:rPr>
              <a:t>Remember that rule of law applies to all</a:t>
            </a:r>
            <a:endParaRPr lang="en-US" sz="3200" b="1" dirty="0">
              <a:latin typeface="Maiandra GD" pitchFamily="34" charset="0"/>
            </a:endParaRPr>
          </a:p>
        </p:txBody>
      </p:sp>
      <p:pic>
        <p:nvPicPr>
          <p:cNvPr id="20484" name="Picture 8" descr="http://www.career.unm.edu/wordpress/wp-content/uploads/2011/06/FA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907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0" descr="http://netrightdaily.com/wp-content/uploads/2010/06/EPA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0"/>
            <a:ext cx="1562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2" descr="http://s3.e-monsite.com/2010/11/11/06/resize_250_250/cdc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4041775"/>
            <a:ext cx="160972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4" descr="http://www.fbi.gov/about-us/history/seal-motto/image/fbi_se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4876800"/>
            <a:ext cx="18542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93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altLang="en-US" sz="6000" u="sng" smtClean="0">
                <a:solidFill>
                  <a:schemeClr val="accent2"/>
                </a:solidFill>
                <a:latin typeface="Maiandra GD" pitchFamily="34" charset="0"/>
              </a:rPr>
              <a:t>Constitutional Law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81400" y="1676400"/>
            <a:ext cx="5562600" cy="50292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200" b="1" dirty="0">
                <a:latin typeface="Maiandra GD" pitchFamily="34" charset="0"/>
              </a:rPr>
              <a:t>Laws written in the constitution that must be followed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200" b="1" dirty="0">
                <a:latin typeface="Maiandra GD" pitchFamily="34" charset="0"/>
              </a:rPr>
              <a:t>Example – Rights of the accused, such as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200" b="1" dirty="0">
                <a:latin typeface="Maiandra GD" pitchFamily="34" charset="0"/>
              </a:rPr>
              <a:t>Habeas Corpus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200" b="1" dirty="0">
                <a:latin typeface="Maiandra GD" pitchFamily="34" charset="0"/>
              </a:rPr>
              <a:t>No Double Jeopardy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200" b="1" dirty="0">
                <a:latin typeface="Maiandra GD" pitchFamily="34" charset="0"/>
              </a:rPr>
              <a:t>Hear and Question Witnesses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4200" b="1" dirty="0">
                <a:latin typeface="Maiandra GD" pitchFamily="34" charset="0"/>
              </a:rPr>
              <a:t>Impartial Jury</a:t>
            </a:r>
          </a:p>
        </p:txBody>
      </p:sp>
      <p:pic>
        <p:nvPicPr>
          <p:cNvPr id="21508" name="Picture 5" descr="http://us.cdn4.123rf.com/168nwm/marcopolo/marcopolo0906/marcopolo090600069/5090654-preamble-to-the-us-constitution-with-the-stars-and-stripes-in-the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3403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4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2"/>
                </a:solidFill>
                <a:latin typeface="Maiandra GD" pitchFamily="34" charset="0"/>
              </a:rPr>
              <a:t>Common Law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00200"/>
            <a:ext cx="48768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800" b="1" dirty="0" smtClean="0">
                <a:latin typeface="Maiandra GD" pitchFamily="34" charset="0"/>
              </a:rPr>
              <a:t>Using previous court cases to determine the law</a:t>
            </a:r>
          </a:p>
          <a:p>
            <a:pPr>
              <a:lnSpc>
                <a:spcPct val="80000"/>
              </a:lnSpc>
            </a:pPr>
            <a:r>
              <a:rPr lang="en-US" altLang="en-US" sz="3800" b="1" dirty="0" smtClean="0">
                <a:latin typeface="Maiandra GD" pitchFamily="34" charset="0"/>
              </a:rPr>
              <a:t>Example?????</a:t>
            </a:r>
          </a:p>
        </p:txBody>
      </p:sp>
      <p:pic>
        <p:nvPicPr>
          <p:cNvPr id="22532" name="Picture 7" descr="http://www.quicklawamerica.com/wp-content/uploads/2010/03/shutterstock_625053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0" y="2486025"/>
            <a:ext cx="40449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0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C:\Documents and Settings\ashley.rush\Local Settings\Temporary Internet Files\Content.IE5\ZECYTQZ9\MP9004384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905000"/>
            <a:ext cx="42370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u="sng" dirty="0">
                <a:solidFill>
                  <a:schemeClr val="accent2"/>
                </a:solidFill>
                <a:latin typeface="Maiandra GD" pitchFamily="34" charset="0"/>
              </a:rPr>
              <a:t>International Law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38600" y="1600200"/>
            <a:ext cx="5105400" cy="5257800"/>
          </a:xfr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800" b="1" dirty="0">
                <a:latin typeface="Maiandra GD" pitchFamily="34" charset="0"/>
              </a:rPr>
              <a:t>Made up of treaties, customs, and agreements with other nations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4800" b="1" dirty="0">
                <a:latin typeface="Maiandra GD" pitchFamily="34" charset="0"/>
              </a:rPr>
              <a:t>If broken, defendant can go to the World Court (est. by the United Nations in 1946)</a:t>
            </a:r>
          </a:p>
        </p:txBody>
      </p:sp>
    </p:spTree>
    <p:extLst>
      <p:ext uri="{BB962C8B-B14F-4D97-AF65-F5344CB8AC3E}">
        <p14:creationId xmlns:p14="http://schemas.microsoft.com/office/powerpoint/2010/main" val="2432993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u="sng" dirty="0">
                <a:latin typeface="Maiandra GD" pitchFamily="34" charset="0"/>
              </a:rPr>
              <a:t>Who helps in this process?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4495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Department of Justice</a:t>
            </a:r>
          </a:p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FBI</a:t>
            </a:r>
          </a:p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SBI</a:t>
            </a:r>
          </a:p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Secret Service</a:t>
            </a:r>
          </a:p>
          <a:p>
            <a:pPr>
              <a:lnSpc>
                <a:spcPct val="90000"/>
              </a:lnSpc>
            </a:pPr>
            <a:r>
              <a:rPr lang="en-US" altLang="en-US" sz="4400" b="1" smtClean="0">
                <a:latin typeface="Maiandra GD" pitchFamily="34" charset="0"/>
              </a:rPr>
              <a:t>Regulatory Commissions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76400"/>
            <a:ext cx="4495800" cy="3733800"/>
          </a:xfrm>
        </p:spPr>
        <p:txBody>
          <a:bodyPr/>
          <a:lstStyle/>
          <a:p>
            <a:r>
              <a:rPr lang="en-US" altLang="en-US" sz="4400" b="1" smtClean="0">
                <a:latin typeface="Maiandra GD" pitchFamily="34" charset="0"/>
              </a:rPr>
              <a:t>Police</a:t>
            </a:r>
          </a:p>
          <a:p>
            <a:r>
              <a:rPr lang="en-US" altLang="en-US" sz="4400" b="1" smtClean="0">
                <a:latin typeface="Maiandra GD" pitchFamily="34" charset="0"/>
              </a:rPr>
              <a:t>Sheriff</a:t>
            </a:r>
          </a:p>
          <a:p>
            <a:r>
              <a:rPr lang="en-US" altLang="en-US" sz="4400" b="1" smtClean="0">
                <a:latin typeface="Maiandra GD" pitchFamily="34" charset="0"/>
              </a:rPr>
              <a:t>State Troopers</a:t>
            </a:r>
          </a:p>
          <a:p>
            <a:r>
              <a:rPr lang="en-US" altLang="en-US" sz="4400" b="1" smtClean="0">
                <a:latin typeface="Maiandra GD" pitchFamily="34" charset="0"/>
              </a:rPr>
              <a:t>National Guard</a:t>
            </a:r>
          </a:p>
        </p:txBody>
      </p:sp>
    </p:spTree>
    <p:extLst>
      <p:ext uri="{BB962C8B-B14F-4D97-AF65-F5344CB8AC3E}">
        <p14:creationId xmlns:p14="http://schemas.microsoft.com/office/powerpoint/2010/main" val="38707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1_Median</vt:lpstr>
      <vt:lpstr>Unit 4: Law &amp; the Legal System</vt:lpstr>
      <vt:lpstr>Criminal Law</vt:lpstr>
      <vt:lpstr>Civil Law</vt:lpstr>
      <vt:lpstr>Administrative Law</vt:lpstr>
      <vt:lpstr>Constitutional Law</vt:lpstr>
      <vt:lpstr>Common Law</vt:lpstr>
      <vt:lpstr>International Law</vt:lpstr>
      <vt:lpstr>Who helps in this process?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4: Law &amp; the Legal System</dc:title>
  <dc:creator>Whitney</dc:creator>
  <cp:lastModifiedBy>Teacher</cp:lastModifiedBy>
  <cp:revision>2</cp:revision>
  <dcterms:created xsi:type="dcterms:W3CDTF">2013-10-01T00:38:55Z</dcterms:created>
  <dcterms:modified xsi:type="dcterms:W3CDTF">2013-10-01T16:14:27Z</dcterms:modified>
</cp:coreProperties>
</file>