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5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7" r:id="rId11"/>
    <p:sldId id="268" r:id="rId12"/>
    <p:sldId id="269" r:id="rId13"/>
    <p:sldId id="271" r:id="rId14"/>
  </p:sldIdLst>
  <p:sldSz cx="9144000" cy="6858000" type="screen4x3"/>
  <p:notesSz cx="9240838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4363" cy="3477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4337" y="0"/>
            <a:ext cx="4004363" cy="3477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EBCA78E-3F6A-4E11-9DFB-2EBCACB8043A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5889"/>
            <a:ext cx="4004363" cy="3477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4337" y="6605889"/>
            <a:ext cx="4004363" cy="3477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15B91BC-5A7D-434D-826B-6719E063A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5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6555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9585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6696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5950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6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4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08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737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E9CBE54-1379-4B0A-A489-B20C313FEB30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10/4/2013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Legal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Juvenile Crime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360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State legislatures set </a:t>
            </a:r>
            <a:r>
              <a:rPr lang="en-US" sz="2400" dirty="0" smtClean="0">
                <a:solidFill>
                  <a:srgbClr val="FF0000"/>
                </a:solidFill>
              </a:rPr>
              <a:t>family laws </a:t>
            </a:r>
            <a:r>
              <a:rPr lang="en-US" sz="2400" dirty="0" smtClean="0"/>
              <a:t>– regulate marriage, divorce, &amp; rights/responsibilities of adults &amp; kids in a family</a:t>
            </a:r>
          </a:p>
          <a:p>
            <a:r>
              <a:rPr lang="en-US" sz="2400" dirty="0" smtClean="0"/>
              <a:t>Marriage laws are specific to each state</a:t>
            </a:r>
          </a:p>
          <a:p>
            <a:pPr lvl="1"/>
            <a:r>
              <a:rPr lang="en-US" sz="2000" dirty="0" smtClean="0"/>
              <a:t>Most states – must be 18</a:t>
            </a:r>
          </a:p>
          <a:p>
            <a:pPr lvl="1"/>
            <a:r>
              <a:rPr lang="en-US" sz="2000" dirty="0" smtClean="0"/>
              <a:t>Some states – 16 w/ parental consent </a:t>
            </a:r>
          </a:p>
          <a:p>
            <a:pPr lvl="1"/>
            <a:r>
              <a:rPr lang="en-US" sz="2000" dirty="0" smtClean="0"/>
              <a:t>“think it over” period before receiving license</a:t>
            </a:r>
          </a:p>
          <a:p>
            <a:pPr lvl="1"/>
            <a:r>
              <a:rPr lang="en-US" sz="2000" dirty="0" smtClean="0"/>
              <a:t>Some states – medical exam</a:t>
            </a:r>
          </a:p>
          <a:p>
            <a:pPr lvl="1"/>
            <a:r>
              <a:rPr lang="en-US" sz="2000" dirty="0" smtClean="0"/>
              <a:t>Most states – need civil or religious official</a:t>
            </a:r>
          </a:p>
          <a:p>
            <a:pPr lvl="2"/>
            <a:r>
              <a:rPr lang="en-US" dirty="0" smtClean="0"/>
              <a:t>Civil = justice of peace, mayor, judge</a:t>
            </a:r>
          </a:p>
          <a:p>
            <a:pPr lvl="1"/>
            <a:r>
              <a:rPr lang="en-US" sz="2000" dirty="0" smtClean="0"/>
              <a:t>Need witnesses </a:t>
            </a:r>
          </a:p>
          <a:p>
            <a:pPr lvl="1"/>
            <a:r>
              <a:rPr lang="en-US" sz="2000" dirty="0" smtClean="0"/>
              <a:t>Most states – man/woman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28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Children have legal rights / U.S. can step in if not given proper care</a:t>
            </a:r>
          </a:p>
          <a:p>
            <a:pPr lvl="1"/>
            <a:r>
              <a:rPr lang="en-US" sz="2000" dirty="0" smtClean="0"/>
              <a:t>Teachers &amp; doctors required to report suspected abuse</a:t>
            </a:r>
          </a:p>
          <a:p>
            <a:r>
              <a:rPr lang="en-US" sz="2200" dirty="0" smtClean="0">
                <a:solidFill>
                  <a:srgbClr val="FF0000"/>
                </a:solidFill>
              </a:rPr>
              <a:t>Child abuse </a:t>
            </a:r>
            <a:r>
              <a:rPr lang="en-US" sz="2200" dirty="0" smtClean="0"/>
              <a:t>– emotional, physical, or sexual abuse inflicted on child by other </a:t>
            </a:r>
            <a:r>
              <a:rPr lang="en-US" sz="2200" dirty="0" err="1" smtClean="0"/>
              <a:t>ppl</a:t>
            </a:r>
            <a:endParaRPr lang="en-US" sz="2200" dirty="0" smtClean="0"/>
          </a:p>
          <a:p>
            <a:pPr lvl="1"/>
            <a:r>
              <a:rPr lang="en-US" sz="2000" dirty="0" smtClean="0"/>
              <a:t>Acts with risk of harm to a child or failing to protect a child = child abuse</a:t>
            </a:r>
          </a:p>
          <a:p>
            <a:r>
              <a:rPr lang="en-US" sz="2200" dirty="0"/>
              <a:t>Kids may be taken away and placed in </a:t>
            </a:r>
            <a:r>
              <a:rPr lang="en-US" sz="2200" dirty="0">
                <a:solidFill>
                  <a:srgbClr val="FF0000"/>
                </a:solidFill>
              </a:rPr>
              <a:t>foster home </a:t>
            </a:r>
            <a:r>
              <a:rPr lang="en-US" sz="2200" dirty="0"/>
              <a:t>– home of </a:t>
            </a:r>
            <a:r>
              <a:rPr lang="en-US" sz="2200" dirty="0" err="1"/>
              <a:t>ppl</a:t>
            </a:r>
            <a:r>
              <a:rPr lang="en-US" sz="2200" dirty="0"/>
              <a:t> unrelated who will take care </a:t>
            </a:r>
          </a:p>
          <a:p>
            <a:pPr lvl="1"/>
            <a:r>
              <a:rPr lang="en-US" sz="2000" dirty="0"/>
              <a:t>Foster parents paid by state</a:t>
            </a:r>
            <a:endParaRPr lang="en-US" sz="2200" dirty="0"/>
          </a:p>
          <a:p>
            <a:r>
              <a:rPr lang="en-US" sz="2200" dirty="0"/>
              <a:t>Children can be placed under care of a </a:t>
            </a:r>
            <a:r>
              <a:rPr lang="en-US" sz="2200" dirty="0">
                <a:solidFill>
                  <a:srgbClr val="FF0000"/>
                </a:solidFill>
              </a:rPr>
              <a:t>guardian</a:t>
            </a:r>
            <a:r>
              <a:rPr lang="en-US" sz="2200" dirty="0"/>
              <a:t> – person appointed by state to care for child/adult </a:t>
            </a:r>
          </a:p>
          <a:p>
            <a:pPr lvl="1"/>
            <a:r>
              <a:rPr lang="en-US" sz="2000" dirty="0"/>
              <a:t>Some kids adopted by guardians – they legally become their parent</a:t>
            </a:r>
          </a:p>
          <a:p>
            <a:pPr marL="32004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28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</a:rPr>
              <a:t>Divorce</a:t>
            </a:r>
            <a:r>
              <a:rPr lang="en-US" sz="2200" dirty="0" smtClean="0"/>
              <a:t> – legally ending a marriage</a:t>
            </a:r>
          </a:p>
          <a:p>
            <a:r>
              <a:rPr lang="en-US" sz="2200" dirty="0" smtClean="0"/>
              <a:t>States set divorce laws</a:t>
            </a:r>
          </a:p>
          <a:p>
            <a:r>
              <a:rPr lang="en-US" sz="2200" dirty="0" smtClean="0"/>
              <a:t>Divorces filed </a:t>
            </a:r>
            <a:r>
              <a:rPr lang="en-US" sz="2200" dirty="0" err="1" smtClean="0"/>
              <a:t>bc</a:t>
            </a:r>
            <a:r>
              <a:rPr lang="en-US" sz="2200" dirty="0" smtClean="0"/>
              <a:t> marriage has </a:t>
            </a:r>
            <a:r>
              <a:rPr lang="en-US" sz="2200" dirty="0" err="1" smtClean="0"/>
              <a:t>probs</a:t>
            </a:r>
            <a:r>
              <a:rPr lang="en-US" sz="2200" dirty="0" smtClean="0"/>
              <a:t> that can’t be solved = </a:t>
            </a:r>
            <a:r>
              <a:rPr lang="en-US" sz="2200" dirty="0" smtClean="0">
                <a:solidFill>
                  <a:srgbClr val="FF0000"/>
                </a:solidFill>
              </a:rPr>
              <a:t>no-fault divorce</a:t>
            </a:r>
          </a:p>
          <a:p>
            <a:pPr lvl="1"/>
            <a:r>
              <a:rPr lang="en-US" sz="2000" dirty="0" smtClean="0"/>
              <a:t>No specific cause or charge against someone</a:t>
            </a:r>
          </a:p>
          <a:p>
            <a:r>
              <a:rPr lang="en-US" sz="2200" dirty="0" smtClean="0"/>
              <a:t>Complicated / follow lawyer advice </a:t>
            </a:r>
          </a:p>
          <a:p>
            <a:pPr lvl="1"/>
            <a:r>
              <a:rPr lang="en-US" sz="2000" dirty="0" smtClean="0"/>
              <a:t>Dividing assets, custody, visitation, $</a:t>
            </a:r>
            <a:r>
              <a:rPr lang="en-US" sz="2000" dirty="0" err="1" smtClean="0"/>
              <a:t>upport</a:t>
            </a:r>
            <a:endParaRPr lang="en-US" sz="2000" dirty="0" smtClean="0"/>
          </a:p>
          <a:p>
            <a:pPr lvl="1"/>
            <a:r>
              <a:rPr lang="en-US" sz="2000" dirty="0" smtClean="0"/>
              <a:t>If couple can’t come to agreement a judge decides</a:t>
            </a:r>
          </a:p>
          <a:p>
            <a:r>
              <a:rPr lang="en-US" sz="2200" dirty="0" smtClean="0"/>
              <a:t>U.S. one of highest rates in world</a:t>
            </a:r>
          </a:p>
          <a:p>
            <a:pPr lvl="1"/>
            <a:r>
              <a:rPr lang="en-US" sz="2000" dirty="0" smtClean="0"/>
              <a:t>1 mill + end in divorce each year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08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267199"/>
          </a:xfrm>
        </p:spPr>
        <p:txBody>
          <a:bodyPr/>
          <a:lstStyle/>
          <a:p>
            <a:r>
              <a:rPr lang="en-US" dirty="0" smtClean="0"/>
              <a:t>Juvenile = “a young person” or someone under 18; some say under 16</a:t>
            </a:r>
          </a:p>
          <a:p>
            <a:r>
              <a:rPr lang="en-US" dirty="0" smtClean="0"/>
              <a:t>States have special laws for juveniles who commit crimes</a:t>
            </a:r>
          </a:p>
          <a:p>
            <a:r>
              <a:rPr lang="en-US" dirty="0" smtClean="0"/>
              <a:t>A delinquent = juvenile found guilty of braking the law</a:t>
            </a:r>
          </a:p>
          <a:p>
            <a:r>
              <a:rPr lang="en-US" dirty="0" smtClean="0"/>
              <a:t>Most juvenile arrests were for what crimes???</a:t>
            </a:r>
          </a:p>
          <a:p>
            <a:pPr lvl="1"/>
            <a:r>
              <a:rPr lang="en-US" dirty="0" smtClean="0"/>
              <a:t>Arson &amp; larceny</a:t>
            </a:r>
          </a:p>
          <a:p>
            <a:pPr marL="38404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517710"/>
            <a:ext cx="2438400" cy="317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Why do kids commit crimes???</a:t>
            </a:r>
          </a:p>
          <a:p>
            <a:r>
              <a:rPr lang="en-US" dirty="0" smtClean="0"/>
              <a:t>Poor home conditions</a:t>
            </a:r>
          </a:p>
          <a:p>
            <a:pPr lvl="1"/>
            <a:r>
              <a:rPr lang="en-US" dirty="0" smtClean="0"/>
              <a:t>Parents who can’t take responsibility for their kids</a:t>
            </a:r>
          </a:p>
          <a:p>
            <a:pPr lvl="1"/>
            <a:r>
              <a:rPr lang="en-US" dirty="0" smtClean="0"/>
              <a:t>Alcohol, drugs, or abuse in the home</a:t>
            </a:r>
          </a:p>
          <a:p>
            <a:r>
              <a:rPr lang="en-US" dirty="0" smtClean="0"/>
              <a:t>Bad neighborhoods</a:t>
            </a:r>
          </a:p>
          <a:p>
            <a:pPr lvl="1"/>
            <a:r>
              <a:rPr lang="en-US" dirty="0" smtClean="0"/>
              <a:t>Crime = only way out</a:t>
            </a:r>
          </a:p>
          <a:p>
            <a:r>
              <a:rPr lang="en-US" dirty="0"/>
              <a:t>Part of a gang / gang </a:t>
            </a:r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Juvenile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1"/>
            <a:ext cx="7391400" cy="4267199"/>
          </a:xfrm>
        </p:spPr>
        <p:txBody>
          <a:bodyPr/>
          <a:lstStyle/>
          <a:p>
            <a:r>
              <a:rPr lang="en-US" dirty="0" smtClean="0"/>
              <a:t>Dropping </a:t>
            </a:r>
            <a:r>
              <a:rPr lang="en-US" dirty="0"/>
              <a:t>out of school / </a:t>
            </a:r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Greater risk of crime</a:t>
            </a:r>
            <a:endParaRPr lang="en-US" dirty="0"/>
          </a:p>
          <a:p>
            <a:r>
              <a:rPr lang="en-US" dirty="0"/>
              <a:t>Drinking &amp; </a:t>
            </a:r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Consumption is already a crime, but can lead to other crimes</a:t>
            </a:r>
          </a:p>
          <a:p>
            <a:pPr lvl="1"/>
            <a:r>
              <a:rPr lang="en-US" dirty="0" smtClean="0"/>
              <a:t>Addicts sometimes commit crimes  to feed the habit </a:t>
            </a:r>
            <a:endParaRPr lang="en-US" dirty="0"/>
          </a:p>
          <a:p>
            <a:r>
              <a:rPr lang="en-US" dirty="0"/>
              <a:t>Peer pressure </a:t>
            </a:r>
          </a:p>
          <a:p>
            <a:pPr lvl="1"/>
            <a:r>
              <a:rPr lang="en-US" dirty="0" smtClean="0"/>
              <a:t>Kids who hang out with delinquents = more likely to become delinquent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Juvenile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267199"/>
          </a:xfrm>
        </p:spPr>
        <p:txBody>
          <a:bodyPr/>
          <a:lstStyle/>
          <a:p>
            <a:r>
              <a:rPr lang="en-US" dirty="0" smtClean="0"/>
              <a:t>Used to be that 7 years and older = adult</a:t>
            </a:r>
          </a:p>
          <a:p>
            <a:r>
              <a:rPr lang="en-US" dirty="0" smtClean="0"/>
              <a:t>Reform to the juvenile justice system during the 1870s</a:t>
            </a:r>
          </a:p>
          <a:p>
            <a:pPr lvl="1"/>
            <a:r>
              <a:rPr lang="en-US" dirty="0" smtClean="0"/>
              <a:t>Re-educate kids rather than punish kids</a:t>
            </a:r>
          </a:p>
          <a:p>
            <a:r>
              <a:rPr lang="en-US" dirty="0" smtClean="0"/>
              <a:t>1967 Supreme Court decided juvenile offenders have same due process rights as adults</a:t>
            </a:r>
          </a:p>
          <a:p>
            <a:pPr lvl="1"/>
            <a:r>
              <a:rPr lang="en-US" dirty="0" smtClean="0"/>
              <a:t>No right to jury trial / juveniles have hearings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419599"/>
          </a:xfrm>
        </p:spPr>
        <p:txBody>
          <a:bodyPr/>
          <a:lstStyle/>
          <a:p>
            <a:r>
              <a:rPr lang="en-US" dirty="0" smtClean="0"/>
              <a:t>Treatment/Punishment:</a:t>
            </a:r>
          </a:p>
          <a:p>
            <a:pPr lvl="1"/>
            <a:r>
              <a:rPr lang="en-US" dirty="0" smtClean="0"/>
              <a:t>Foster care</a:t>
            </a:r>
          </a:p>
          <a:p>
            <a:pPr lvl="2"/>
            <a:r>
              <a:rPr lang="en-US" dirty="0" smtClean="0"/>
              <a:t>Taken out of home if care is inadequate</a:t>
            </a:r>
          </a:p>
          <a:p>
            <a:pPr lvl="1"/>
            <a:r>
              <a:rPr lang="en-US" dirty="0" smtClean="0"/>
              <a:t>Juvenile corrections</a:t>
            </a:r>
          </a:p>
          <a:p>
            <a:pPr lvl="2"/>
            <a:r>
              <a:rPr lang="en-US" dirty="0" smtClean="0"/>
              <a:t>Detention centers, formal prison for minors, training school or boot camp</a:t>
            </a:r>
          </a:p>
          <a:p>
            <a:pPr lvl="2"/>
            <a:r>
              <a:rPr lang="en-US" dirty="0" smtClean="0"/>
              <a:t>Thought to have little effect</a:t>
            </a:r>
          </a:p>
          <a:p>
            <a:pPr lvl="1"/>
            <a:r>
              <a:rPr lang="en-US" dirty="0" smtClean="0"/>
              <a:t>Probation – must follow certain rules and report to probation officer for certain time period instead of going to jail</a:t>
            </a:r>
          </a:p>
          <a:p>
            <a:pPr lvl="2"/>
            <a:r>
              <a:rPr lang="en-US" dirty="0" smtClean="0"/>
              <a:t>Opportunity to show change</a:t>
            </a:r>
          </a:p>
          <a:p>
            <a:pPr lvl="1"/>
            <a:r>
              <a:rPr lang="en-US" dirty="0" smtClean="0"/>
              <a:t>Counseling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4267199"/>
          </a:xfrm>
        </p:spPr>
        <p:txBody>
          <a:bodyPr/>
          <a:lstStyle/>
          <a:p>
            <a:r>
              <a:rPr lang="en-US" dirty="0" smtClean="0"/>
              <a:t>Controversy about trying juveniles as adults for certain crimes</a:t>
            </a:r>
            <a:endParaRPr lang="en-US" dirty="0"/>
          </a:p>
          <a:p>
            <a:r>
              <a:rPr lang="en-US" dirty="0" smtClean="0"/>
              <a:t>Most states will put juveniles on trial as adults under certain circumstances</a:t>
            </a:r>
          </a:p>
          <a:p>
            <a:pPr lvl="1"/>
            <a:r>
              <a:rPr lang="en-US" dirty="0" smtClean="0"/>
              <a:t>14 </a:t>
            </a:r>
            <a:r>
              <a:rPr lang="en-US" dirty="0" err="1" smtClean="0"/>
              <a:t>yrs</a:t>
            </a:r>
            <a:r>
              <a:rPr lang="en-US" dirty="0" smtClean="0"/>
              <a:t> + and committed a felony</a:t>
            </a:r>
          </a:p>
          <a:p>
            <a:pPr lvl="1"/>
            <a:r>
              <a:rPr lang="en-US" dirty="0" smtClean="0"/>
              <a:t>Punished as adults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1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4343399"/>
          </a:xfrm>
        </p:spPr>
        <p:txBody>
          <a:bodyPr/>
          <a:lstStyle/>
          <a:p>
            <a:r>
              <a:rPr lang="en-US" dirty="0" smtClean="0"/>
              <a:t>What can you do to avoid trouble????</a:t>
            </a:r>
          </a:p>
          <a:p>
            <a:pPr lvl="1"/>
            <a:r>
              <a:rPr lang="en-US" dirty="0" smtClean="0"/>
              <a:t>No drugs / alcohol (underage)</a:t>
            </a:r>
          </a:p>
          <a:p>
            <a:pPr lvl="1"/>
            <a:r>
              <a:rPr lang="en-US" dirty="0" smtClean="0"/>
              <a:t>Go to school &amp; graduate</a:t>
            </a:r>
          </a:p>
          <a:p>
            <a:pPr lvl="1"/>
            <a:r>
              <a:rPr lang="en-US" dirty="0" smtClean="0"/>
              <a:t>Don’t give in to peer pressure</a:t>
            </a:r>
          </a:p>
          <a:p>
            <a:pPr lvl="1"/>
            <a:r>
              <a:rPr lang="en-US" dirty="0" smtClean="0"/>
              <a:t>Be involved…stay busy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Out of Trouble!!!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38400"/>
            <a:ext cx="2637430" cy="233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 &amp; the Family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Law&amp; the </a:t>
            </a:r>
            <a:r>
              <a:rPr lang="en-US" smtClean="0"/>
              <a:t>Legal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91</TotalTime>
  <Words>606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Elemental</vt:lpstr>
      <vt:lpstr>Equity</vt:lpstr>
      <vt:lpstr>Unit 4: Law &amp; Legal System</vt:lpstr>
      <vt:lpstr>What is it?</vt:lpstr>
      <vt:lpstr>Causes of Juvenile Crime</vt:lpstr>
      <vt:lpstr>Causes of Juvenile Crime</vt:lpstr>
      <vt:lpstr>Juvenile Justice System</vt:lpstr>
      <vt:lpstr>Juvenile Justice System</vt:lpstr>
      <vt:lpstr>Juvenile Justice System</vt:lpstr>
      <vt:lpstr>Staying Out of Trouble!!!</vt:lpstr>
      <vt:lpstr>Unit 4: Law&amp; the Legal System</vt:lpstr>
      <vt:lpstr>Marriage Regulation</vt:lpstr>
      <vt:lpstr>Protecting Children</vt:lpstr>
      <vt:lpstr>Divorce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6: Crime &amp; Law</dc:title>
  <dc:creator>Whitney</dc:creator>
  <cp:lastModifiedBy>Teacher</cp:lastModifiedBy>
  <cp:revision>36</cp:revision>
  <cp:lastPrinted>2013-10-02T17:48:52Z</cp:lastPrinted>
  <dcterms:created xsi:type="dcterms:W3CDTF">2012-11-05T18:07:34Z</dcterms:created>
  <dcterms:modified xsi:type="dcterms:W3CDTF">2013-10-04T12:00:56Z</dcterms:modified>
</cp:coreProperties>
</file>