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5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0147-20E4-454C-BD0A-3240436F8456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F10D-85B2-4B9E-B19B-40ECC14F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21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0147-20E4-454C-BD0A-3240436F8456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F10D-85B2-4B9E-B19B-40ECC14F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8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0147-20E4-454C-BD0A-3240436F8456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F10D-85B2-4B9E-B19B-40ECC14F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31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535A8-C163-401F-855D-E84FAEE4D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72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0147-20E4-454C-BD0A-3240436F8456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F10D-85B2-4B9E-B19B-40ECC14F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8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0147-20E4-454C-BD0A-3240436F8456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F10D-85B2-4B9E-B19B-40ECC14F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21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0147-20E4-454C-BD0A-3240436F8456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F10D-85B2-4B9E-B19B-40ECC14F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0147-20E4-454C-BD0A-3240436F8456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F10D-85B2-4B9E-B19B-40ECC14F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7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0147-20E4-454C-BD0A-3240436F8456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F10D-85B2-4B9E-B19B-40ECC14F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6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0147-20E4-454C-BD0A-3240436F8456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F10D-85B2-4B9E-B19B-40ECC14F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00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0147-20E4-454C-BD0A-3240436F8456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F10D-85B2-4B9E-B19B-40ECC14F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36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0147-20E4-454C-BD0A-3240436F8456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F10D-85B2-4B9E-B19B-40ECC14F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5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F0147-20E4-454C-BD0A-3240436F8456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6F10D-85B2-4B9E-B19B-40ECC14F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6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upload.wikimedia.org/wikipedia/commons/5/5d/David_Wilmot.png" TargetMode="Externa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commons/2/24/Stephen_f_austin.jpg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62200"/>
            <a:ext cx="7772400" cy="1828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8800" b="1" dirty="0" smtClean="0"/>
              <a:t>The Nation Expands</a:t>
            </a:r>
          </a:p>
        </p:txBody>
      </p:sp>
    </p:spTree>
    <p:extLst>
      <p:ext uri="{BB962C8B-B14F-4D97-AF65-F5344CB8AC3E}">
        <p14:creationId xmlns:p14="http://schemas.microsoft.com/office/powerpoint/2010/main" val="2953556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b="1" dirty="0" smtClean="0"/>
              <a:t>Election of </a:t>
            </a:r>
            <a:r>
              <a:rPr lang="en-US" sz="6000" b="1" dirty="0" smtClean="0"/>
              <a:t>1844 </a:t>
            </a:r>
            <a:r>
              <a:rPr lang="en-US" sz="6000" b="1" u="sng" dirty="0" smtClean="0">
                <a:solidFill>
                  <a:srgbClr val="FF0000"/>
                </a:solidFill>
              </a:rPr>
              <a:t>12</a:t>
            </a:r>
            <a:endParaRPr lang="en-US" sz="6000" b="1" dirty="0" smtClean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smtClean="0"/>
              <a:t>Whig Party: Henry Clay</a:t>
            </a:r>
          </a:p>
          <a:p>
            <a:pPr eaLnBrk="1" hangingPunct="1">
              <a:defRPr/>
            </a:pPr>
            <a:r>
              <a:rPr lang="en-US" sz="2400" smtClean="0"/>
              <a:t>Democratic Party: James K. Polk</a:t>
            </a:r>
          </a:p>
          <a:p>
            <a:pPr eaLnBrk="1" hangingPunct="1">
              <a:defRPr/>
            </a:pPr>
            <a:r>
              <a:rPr lang="en-US" sz="2400" smtClean="0"/>
              <a:t>Polk promised to annex Texas, but balance it by also annexing the Oregon Territory in the north; he also promised to try to buy California from Mexico</a:t>
            </a:r>
          </a:p>
          <a:p>
            <a:pPr eaLnBrk="1" hangingPunct="1">
              <a:defRPr/>
            </a:pPr>
            <a:r>
              <a:rPr lang="en-US" sz="2400" smtClean="0"/>
              <a:t>Polk won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400" smtClean="0"/>
          </a:p>
        </p:txBody>
      </p:sp>
      <p:pic>
        <p:nvPicPr>
          <p:cNvPr id="24581" name="Picture 7" descr="image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403383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019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800" b="1" dirty="0" smtClean="0"/>
              <a:t>Webster-</a:t>
            </a:r>
            <a:r>
              <a:rPr lang="en-US" sz="3800" b="1" dirty="0" err="1" smtClean="0"/>
              <a:t>Ashburton</a:t>
            </a:r>
            <a:r>
              <a:rPr lang="en-US" sz="3800" b="1" dirty="0" smtClean="0"/>
              <a:t> Treaty (1842</a:t>
            </a:r>
            <a:r>
              <a:rPr lang="en-US" sz="3800" b="1" dirty="0" smtClean="0"/>
              <a:t>) </a:t>
            </a:r>
            <a:r>
              <a:rPr lang="en-US" sz="3800" b="1" u="sng" dirty="0" smtClean="0">
                <a:solidFill>
                  <a:srgbClr val="FF0000"/>
                </a:solidFill>
              </a:rPr>
              <a:t>9</a:t>
            </a:r>
            <a:endParaRPr lang="en-US" sz="3800" b="1" dirty="0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Settled dispute between US and Britain over the border between US and Canada from Maine to Minnesota</a:t>
            </a:r>
          </a:p>
        </p:txBody>
      </p:sp>
      <p:pic>
        <p:nvPicPr>
          <p:cNvPr id="25604" name="Picture 7" descr="WEB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295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b="1" smtClean="0"/>
              <a:t>“Manifest Destiny”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Term coined by magazine editor John Louis O’Sullivan in 1845</a:t>
            </a:r>
          </a:p>
          <a:p>
            <a:pPr eaLnBrk="1" hangingPunct="1">
              <a:defRPr/>
            </a:pPr>
            <a:r>
              <a:rPr lang="en-US" sz="2800" dirty="0" smtClean="0"/>
              <a:t>Idea that Americans had been given North America by God, who wanted them to settle it all and push out Indians, Mexicans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 smtClean="0"/>
          </a:p>
        </p:txBody>
      </p:sp>
      <p:pic>
        <p:nvPicPr>
          <p:cNvPr id="27653" name="Picture 7" descr="1gir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42021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53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7200" b="1" dirty="0" smtClean="0"/>
              <a:t>54-40 or Fight</a:t>
            </a:r>
            <a:r>
              <a:rPr lang="en-US" sz="7200" b="1" dirty="0" smtClean="0"/>
              <a:t>! </a:t>
            </a:r>
            <a:r>
              <a:rPr lang="en-US" sz="7200" b="1" u="sng" dirty="0" smtClean="0">
                <a:solidFill>
                  <a:srgbClr val="FF0000"/>
                </a:solidFill>
              </a:rPr>
              <a:t>11</a:t>
            </a:r>
            <a:endParaRPr lang="en-US" sz="7200" b="1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8676" name="Picture 5" descr="5440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73200"/>
            <a:ext cx="56388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81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b="1" dirty="0" smtClean="0"/>
              <a:t>Texas </a:t>
            </a:r>
            <a:r>
              <a:rPr lang="en-US" sz="6000" b="1" dirty="0" smtClean="0"/>
              <a:t>annexed</a:t>
            </a:r>
            <a:r>
              <a:rPr lang="en-US" sz="6000" b="1" u="sng" dirty="0" smtClean="0">
                <a:solidFill>
                  <a:srgbClr val="FF0000"/>
                </a:solidFill>
              </a:rPr>
              <a:t> 13</a:t>
            </a:r>
            <a:endParaRPr lang="en-US" sz="6000" b="1" dirty="0" smtClean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1845: Texas admitted to the Union as a slave state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Mexico furious, broke off diplomatic relations with US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Dispute arose over where the southern border was between Texas and Mexico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800" smtClean="0"/>
          </a:p>
        </p:txBody>
      </p:sp>
      <p:pic>
        <p:nvPicPr>
          <p:cNvPr id="30725" name="Picture 7" descr="mexusma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33600"/>
            <a:ext cx="46482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9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b="1" smtClean="0"/>
              <a:t>Polk tries to buy California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Polk sent an envoy, John Slidell, to Mexico City with an offer to purchase California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Mexicans refused to even meet with Slidell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All chances of a peaceful exchange died, US would go to war with Mexico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800" smtClean="0"/>
          </a:p>
        </p:txBody>
      </p:sp>
      <p:pic>
        <p:nvPicPr>
          <p:cNvPr id="31749" name="Picture 7" descr="John_Slidell_-_Project_Gutenberg_eText_137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39878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99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The Mexican War (1846-48</a:t>
            </a:r>
            <a:r>
              <a:rPr lang="en-US" b="1" dirty="0" smtClean="0"/>
              <a:t>) </a:t>
            </a:r>
            <a:r>
              <a:rPr lang="en-US" b="1" u="sng" dirty="0" smtClean="0">
                <a:solidFill>
                  <a:srgbClr val="FF0000"/>
                </a:solidFill>
              </a:rPr>
              <a:t>15</a:t>
            </a:r>
            <a:endParaRPr lang="en-US" b="1" dirty="0" smtClean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Polk ordered US troops under Zachary Taylor to secure the Texas border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Mexico considered this an act of war, attacked US force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May 13, 1846: US declared war on Mexico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800" smtClean="0"/>
          </a:p>
        </p:txBody>
      </p:sp>
      <p:pic>
        <p:nvPicPr>
          <p:cNvPr id="32773" name="Picture 7" descr="Zachary_Tay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1447800"/>
            <a:ext cx="4287837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407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The Mexican War (1846-48)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3796" name="Picture 5" descr="map?id=mh00125&amp;pid=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89050"/>
            <a:ext cx="868680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387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Treaty of </a:t>
            </a:r>
            <a:r>
              <a:rPr lang="en-US" b="1" dirty="0" smtClean="0"/>
              <a:t>Guadalupe-Hidalgo </a:t>
            </a:r>
            <a:r>
              <a:rPr lang="en-US" b="1" u="sng" dirty="0" smtClean="0">
                <a:solidFill>
                  <a:srgbClr val="FF0000"/>
                </a:solidFill>
              </a:rPr>
              <a:t>16</a:t>
            </a:r>
            <a:endParaRPr lang="en-US" b="1" dirty="0" smtClean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Feb. 1848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Mexico surrendered after US forces captured Mexico City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Ended the Mexican War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Mexico ceded 500,000 sq. miles of territory (California, Utah, Arizona, Nevada, New Mexico)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Mexico accepted Rio Grande as southern border of Texas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In return, US paid Mexico $15 million and assumed $3.25 million in debts Mexico owed to US citizens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000" smtClean="0"/>
          </a:p>
        </p:txBody>
      </p:sp>
      <p:pic>
        <p:nvPicPr>
          <p:cNvPr id="34821" name="Picture 7" descr="treaty_Guadalupe_Hidal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370998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108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600" b="1" dirty="0" smtClean="0"/>
              <a:t>Mexican </a:t>
            </a:r>
            <a:r>
              <a:rPr lang="en-US" sz="6600" b="1" dirty="0" smtClean="0"/>
              <a:t>cession </a:t>
            </a:r>
            <a:r>
              <a:rPr lang="en-US" sz="6600" b="1" u="sng" dirty="0" smtClean="0">
                <a:solidFill>
                  <a:srgbClr val="FF0000"/>
                </a:solidFill>
              </a:rPr>
              <a:t>17</a:t>
            </a:r>
            <a:endParaRPr lang="en-US" sz="6600" b="1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5844" name="Picture 5" descr="Wpdms_mexican_ce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6019800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966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b="1" dirty="0" smtClean="0"/>
              <a:t>Lewis &amp; Clark </a:t>
            </a:r>
            <a:r>
              <a:rPr lang="en-US" sz="4400" b="1" dirty="0" smtClean="0"/>
              <a:t>Expedition </a:t>
            </a:r>
            <a:r>
              <a:rPr lang="en-US" sz="4400" b="1" u="sng" dirty="0" smtClean="0">
                <a:solidFill>
                  <a:srgbClr val="FF0000"/>
                </a:solidFill>
              </a:rPr>
              <a:t>1</a:t>
            </a:r>
            <a:endParaRPr lang="en-US" sz="4400" b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Jefferson had ordered expedition even before US bought Louisiana Territory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“Corps of Discovery” launched from Pittsburgh in August 1804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33 men, 32 of whom survived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Gathered samples of minerals, plants, and animals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Reached Pacific Ocean in December 1805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Returned to St. Louis in September 1806</a:t>
            </a:r>
          </a:p>
        </p:txBody>
      </p:sp>
    </p:spTree>
    <p:extLst>
      <p:ext uri="{BB962C8B-B14F-4D97-AF65-F5344CB8AC3E}">
        <p14:creationId xmlns:p14="http://schemas.microsoft.com/office/powerpoint/2010/main" val="891861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600" b="1" dirty="0" smtClean="0"/>
              <a:t>Wilmot </a:t>
            </a:r>
            <a:r>
              <a:rPr lang="en-US" sz="6600" b="1" dirty="0" smtClean="0"/>
              <a:t>Proviso </a:t>
            </a:r>
            <a:r>
              <a:rPr lang="en-US" sz="6600" b="1" u="sng" dirty="0" smtClean="0">
                <a:solidFill>
                  <a:srgbClr val="FF0000"/>
                </a:solidFill>
              </a:rPr>
              <a:t>14</a:t>
            </a:r>
            <a:endParaRPr lang="en-US" sz="6600" b="1" dirty="0" smtClean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Proposal by Rep. David Wilmot that slavery not be allowed in any territories gained by the US from Mexico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Angered southerners, reopened slavery argument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Failed to pass the Senate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800" smtClean="0"/>
          </a:p>
        </p:txBody>
      </p:sp>
      <p:pic>
        <p:nvPicPr>
          <p:cNvPr id="36869" name="Picture 7" descr="File:David Wilmot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37750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482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600" b="1" dirty="0" smtClean="0"/>
              <a:t>Gold Rush of </a:t>
            </a:r>
            <a:r>
              <a:rPr lang="en-US" sz="6600" b="1" dirty="0" smtClean="0"/>
              <a:t>1849 </a:t>
            </a:r>
            <a:r>
              <a:rPr lang="en-US" sz="6600" b="1" u="sng" dirty="0" smtClean="0">
                <a:solidFill>
                  <a:srgbClr val="FF0000"/>
                </a:solidFill>
              </a:rPr>
              <a:t>18</a:t>
            </a:r>
            <a:endParaRPr lang="en-US" sz="6600" b="1" dirty="0" smtClean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Gold discovered in California in 1848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Surge of 80,000 new settlers flooded California (called ’49ers) over the next year, hoping to get rich quick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Growth in population led California to apply for statehood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800" smtClean="0"/>
          </a:p>
        </p:txBody>
      </p:sp>
      <p:pic>
        <p:nvPicPr>
          <p:cNvPr id="37893" name="Picture 7" descr="old_mi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381793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882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 smtClean="0"/>
              <a:t>Compromise of 1850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If California joined as a free state, the balance in Congress would be upset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Henry Clay of KY proposed a series of compromises between North and South that would allow California to become a state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Plan was opposed by John C. Calhoun of SC, but backed by Daniel Webster of MA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400" smtClean="0"/>
          </a:p>
        </p:txBody>
      </p:sp>
      <p:pic>
        <p:nvPicPr>
          <p:cNvPr id="38917" name="Picture 7" descr="ANd9GcRw6nG-MgCPsrO39cWuO0_vdDNTH7-7PasCmXnV6Tn8jQ7twnA&amp;t=1&amp;usg=__LQpsmqa6RkqIB_9nBPEMAgXseGw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95400"/>
            <a:ext cx="23272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9" descr="calho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2057400"/>
            <a:ext cx="2185987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11" descr="DanielWebs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10000"/>
            <a:ext cx="23733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002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 smtClean="0"/>
              <a:t>Compromise of 1850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Northerners got: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California admitted as a free state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New Mexico won territory from Texas, limiting Texas’ size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Slave trade in Washington DC banned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mtClean="0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Southerners got: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smtClean="0"/>
              <a:t>“popular sovereignty”: each future state would get to decide for itself on slavery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smtClean="0"/>
              <a:t>Texas’ debts to southerners would be paid by US gov’t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smtClean="0"/>
              <a:t>Slave ownership in Washington DC remained legal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smtClean="0"/>
              <a:t>Congress not allowed to interfere in domestic slave trade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smtClean="0"/>
              <a:t>Strong Fugitive slave laws allowed southerners to recover runaway slaves in the north</a:t>
            </a:r>
          </a:p>
        </p:txBody>
      </p:sp>
    </p:spTree>
    <p:extLst>
      <p:ext uri="{BB962C8B-B14F-4D97-AF65-F5344CB8AC3E}">
        <p14:creationId xmlns:p14="http://schemas.microsoft.com/office/powerpoint/2010/main" val="806340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smtClean="0"/>
              <a:t>Gadsden </a:t>
            </a:r>
            <a:r>
              <a:rPr lang="en-US" sz="5400" b="1" smtClean="0"/>
              <a:t>Purchase </a:t>
            </a:r>
            <a:r>
              <a:rPr lang="en-US" sz="5400" b="1" u="sng" smtClean="0">
                <a:solidFill>
                  <a:srgbClr val="FF0000"/>
                </a:solidFill>
              </a:rPr>
              <a:t>19</a:t>
            </a:r>
            <a:endParaRPr lang="en-US" sz="5400" b="1" smtClean="0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1853: US purchases 30,000 sq. mile strip of Mexico for $10 million</a:t>
            </a:r>
          </a:p>
          <a:p>
            <a:pPr eaLnBrk="1" hangingPunct="1">
              <a:defRPr/>
            </a:pPr>
            <a:r>
              <a:rPr lang="en-US" sz="2800" smtClean="0"/>
              <a:t>Land was needed to build a southern transcontinental railroad from New Orleans to California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 smtClean="0"/>
          </a:p>
        </p:txBody>
      </p:sp>
      <p:pic>
        <p:nvPicPr>
          <p:cNvPr id="40965" name="Picture 7" descr="802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4343400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290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85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600" b="1" dirty="0" smtClean="0"/>
              <a:t>The Oregon </a:t>
            </a:r>
            <a:r>
              <a:rPr lang="en-US" sz="6600" b="1" dirty="0" smtClean="0"/>
              <a:t>Trail</a:t>
            </a:r>
            <a:r>
              <a:rPr lang="en-US" sz="6600" b="1" u="sng" dirty="0" smtClean="0">
                <a:solidFill>
                  <a:srgbClr val="FF0000"/>
                </a:solidFill>
              </a:rPr>
              <a:t> 10</a:t>
            </a:r>
            <a:endParaRPr lang="en-US" sz="6600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smtClean="0"/>
              <a:t>Lewis &amp; Clark’s and Pike’s expeditions opened the way for American settlers to move to the Pacific coast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smtClean="0"/>
              <a:t>Between 1840s and late 1860s, tens of thousands of settlers traveled the Oregon Trail (and others)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smtClean="0"/>
              <a:t>Went into disuse once railroads became extensive</a:t>
            </a:r>
          </a:p>
        </p:txBody>
      </p:sp>
    </p:spTree>
    <p:extLst>
      <p:ext uri="{BB962C8B-B14F-4D97-AF65-F5344CB8AC3E}">
        <p14:creationId xmlns:p14="http://schemas.microsoft.com/office/powerpoint/2010/main" val="506094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The Missouri Compromise (1820</a:t>
            </a:r>
            <a:r>
              <a:rPr lang="en-US" sz="4000" b="1" dirty="0" smtClean="0"/>
              <a:t>) </a:t>
            </a:r>
            <a:r>
              <a:rPr lang="en-US" sz="4000" b="1" u="sng" dirty="0" smtClean="0">
                <a:solidFill>
                  <a:srgbClr val="FF0000"/>
                </a:solidFill>
              </a:rPr>
              <a:t>2</a:t>
            </a:r>
            <a:endParaRPr lang="en-US" sz="4000" b="1" dirty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smtClean="0"/>
              <a:t>1819: Missouri (which allowed slavery) applied for statehood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smtClean="0"/>
              <a:t>US was balanced with 11 slave states, 11 free states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smtClean="0"/>
              <a:t>US agreed to admit Missouri as a slave state but also admitted Maine as a free state to keep balance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smtClean="0"/>
              <a:t>Congress also drew a line through Louisiana Territory – north of the line, no slavery; south of the line would allow slavery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smtClean="0"/>
              <a:t>Compromise driven by Henry Clay of Kentucky (War Hawk)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000" smtClean="0"/>
          </a:p>
        </p:txBody>
      </p:sp>
      <p:pic>
        <p:nvPicPr>
          <p:cNvPr id="12293" name="Picture 7" descr="MissComp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28800"/>
            <a:ext cx="46482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499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Indian Removal Act (1830</a:t>
            </a:r>
            <a:r>
              <a:rPr lang="en-US" b="1" dirty="0" smtClean="0"/>
              <a:t>) </a:t>
            </a:r>
            <a:r>
              <a:rPr lang="en-US" b="1" u="sng" dirty="0" smtClean="0">
                <a:solidFill>
                  <a:srgbClr val="FF0000"/>
                </a:solidFill>
              </a:rPr>
              <a:t>3</a:t>
            </a:r>
            <a:endParaRPr lang="en-US" b="1" dirty="0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Pres. Jackson wanted all Indians removed from the east and forced into the Great Plains</a:t>
            </a:r>
          </a:p>
          <a:p>
            <a:pPr eaLnBrk="1" hangingPunct="1">
              <a:defRPr/>
            </a:pPr>
            <a:r>
              <a:rPr lang="en-US" sz="2800" smtClean="0"/>
              <a:t>Most Native groups relented and moved west, but the Cherokee resisted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 smtClean="0"/>
          </a:p>
        </p:txBody>
      </p:sp>
      <p:pic>
        <p:nvPicPr>
          <p:cNvPr id="13317" name="Picture 7" descr="english_terr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43465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781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dirty="0" smtClean="0"/>
              <a:t>Worcester v. Georgia</a:t>
            </a:r>
            <a:r>
              <a:rPr lang="en-US" b="1" dirty="0" smtClean="0"/>
              <a:t> (1832</a:t>
            </a:r>
            <a:r>
              <a:rPr lang="en-US" b="1" dirty="0" smtClean="0"/>
              <a:t>) </a:t>
            </a:r>
            <a:r>
              <a:rPr lang="en-US" b="1" u="sng" dirty="0" smtClean="0">
                <a:solidFill>
                  <a:srgbClr val="FF0000"/>
                </a:solidFill>
              </a:rPr>
              <a:t>5</a:t>
            </a:r>
            <a:endParaRPr lang="en-US" b="1" dirty="0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smtClean="0"/>
              <a:t>Cherokee sued government</a:t>
            </a:r>
          </a:p>
          <a:p>
            <a:pPr eaLnBrk="1" hangingPunct="1">
              <a:defRPr/>
            </a:pPr>
            <a:r>
              <a:rPr lang="en-US" sz="2400" smtClean="0"/>
              <a:t>Supreme Court agreed that the Cherokee were a separate nation which the US had signed treaties with and were therefore not bound by state law</a:t>
            </a:r>
          </a:p>
          <a:p>
            <a:pPr eaLnBrk="1" hangingPunct="1">
              <a:defRPr/>
            </a:pPr>
            <a:r>
              <a:rPr lang="en-US" sz="2400" smtClean="0"/>
              <a:t>Pres. Jackson refused to enforce the court’s decision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400" smtClean="0"/>
          </a:p>
        </p:txBody>
      </p:sp>
      <p:pic>
        <p:nvPicPr>
          <p:cNvPr id="14341" name="Picture 7" descr="SupremeCourtBldgcourt_front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44958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183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600" b="1" dirty="0" smtClean="0"/>
              <a:t>The Trail of </a:t>
            </a:r>
            <a:r>
              <a:rPr lang="en-US" sz="6600" b="1" dirty="0" smtClean="0"/>
              <a:t>Tears </a:t>
            </a:r>
            <a:r>
              <a:rPr lang="en-US" sz="6600" b="1" u="sng" dirty="0" smtClean="0">
                <a:solidFill>
                  <a:srgbClr val="FF0000"/>
                </a:solidFill>
              </a:rPr>
              <a:t>6</a:t>
            </a:r>
            <a:endParaRPr lang="en-US" sz="6600" b="1" dirty="0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Forced removal of the Cherokee, Creek, Seminole, and Choctaw nations from the east to the Indian Territory (Oklahoma)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46,000 Indians moved, thousands died along the way, especially among the Cherokee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800" smtClean="0"/>
          </a:p>
        </p:txBody>
      </p:sp>
      <p:pic>
        <p:nvPicPr>
          <p:cNvPr id="15365" name="Picture 7" descr="newechot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43434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612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b="1" dirty="0" smtClean="0"/>
              <a:t>Stephen F. </a:t>
            </a:r>
            <a:r>
              <a:rPr lang="en-US" sz="6000" b="1" dirty="0" smtClean="0"/>
              <a:t>Austin </a:t>
            </a:r>
            <a:r>
              <a:rPr lang="en-US" sz="6000" b="1" u="sng" dirty="0" smtClean="0">
                <a:solidFill>
                  <a:srgbClr val="FF0000"/>
                </a:solidFill>
              </a:rPr>
              <a:t>7</a:t>
            </a:r>
            <a:endParaRPr lang="en-US" sz="6000" b="1" dirty="0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1793 – 1836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“Father of Texas”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Arrived in Texas in 1825 with large group of American settlers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Died of pneumonia while serving as first Sec. of State for the independent Republic of Texas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800" smtClean="0"/>
          </a:p>
        </p:txBody>
      </p:sp>
      <p:pic>
        <p:nvPicPr>
          <p:cNvPr id="17413" name="Picture 7" descr="File:Stephen f austi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4090988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613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b="1" dirty="0" smtClean="0"/>
              <a:t>Battle of the </a:t>
            </a:r>
            <a:r>
              <a:rPr lang="en-US" sz="4400" b="1" dirty="0" smtClean="0"/>
              <a:t>Alamo</a:t>
            </a:r>
            <a:r>
              <a:rPr lang="en-US" sz="4400" b="1" u="sng" dirty="0" smtClean="0">
                <a:solidFill>
                  <a:srgbClr val="FF0000"/>
                </a:solidFill>
              </a:rPr>
              <a:t> 8</a:t>
            </a:r>
            <a:endParaRPr lang="en-US" sz="4400" b="1" dirty="0" smtClean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Feb. 1836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Around 200 Texans held off 6000 Mexican soldiers for 13 days before being wiped out – Mexican Gen. Santa Anna ordered no prisoners be taken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“Remember the Alamo!” becomes Texans battle cry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800" smtClean="0"/>
          </a:p>
        </p:txBody>
      </p:sp>
      <p:pic>
        <p:nvPicPr>
          <p:cNvPr id="20485" name="Picture 7" descr="alamo_17363_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3967163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831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958</Words>
  <Application>Microsoft Office PowerPoint</Application>
  <PresentationFormat>On-screen Show (4:3)</PresentationFormat>
  <Paragraphs>95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The Nation Expands</vt:lpstr>
      <vt:lpstr>Lewis &amp; Clark Expedition 1</vt:lpstr>
      <vt:lpstr>The Oregon Trail 10</vt:lpstr>
      <vt:lpstr>The Missouri Compromise (1820) 2</vt:lpstr>
      <vt:lpstr>Indian Removal Act (1830) 3</vt:lpstr>
      <vt:lpstr>Worcester v. Georgia (1832) 5</vt:lpstr>
      <vt:lpstr>The Trail of Tears 6</vt:lpstr>
      <vt:lpstr>Stephen F. Austin 7</vt:lpstr>
      <vt:lpstr>Battle of the Alamo 8</vt:lpstr>
      <vt:lpstr>Election of 1844 12</vt:lpstr>
      <vt:lpstr>Webster-Ashburton Treaty (1842) 9</vt:lpstr>
      <vt:lpstr>“Manifest Destiny”</vt:lpstr>
      <vt:lpstr>54-40 or Fight! 11</vt:lpstr>
      <vt:lpstr>Texas annexed 13</vt:lpstr>
      <vt:lpstr>Polk tries to buy California</vt:lpstr>
      <vt:lpstr>The Mexican War (1846-48) 15</vt:lpstr>
      <vt:lpstr>The Mexican War (1846-48)</vt:lpstr>
      <vt:lpstr>Treaty of Guadalupe-Hidalgo 16</vt:lpstr>
      <vt:lpstr>Mexican cession 17</vt:lpstr>
      <vt:lpstr>Wilmot Proviso 14</vt:lpstr>
      <vt:lpstr>Gold Rush of 1849 18</vt:lpstr>
      <vt:lpstr>Compromise of 1850</vt:lpstr>
      <vt:lpstr>Compromise of 1850</vt:lpstr>
      <vt:lpstr>Gadsden Purchase 19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Nation Expands</dc:title>
  <dc:creator>Teacher</dc:creator>
  <cp:lastModifiedBy>Teacher</cp:lastModifiedBy>
  <cp:revision>3</cp:revision>
  <dcterms:created xsi:type="dcterms:W3CDTF">2015-02-02T13:11:55Z</dcterms:created>
  <dcterms:modified xsi:type="dcterms:W3CDTF">2015-02-02T13:31:57Z</dcterms:modified>
</cp:coreProperties>
</file>