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93" r:id="rId14"/>
    <p:sldId id="294" r:id="rId15"/>
    <p:sldId id="276" r:id="rId16"/>
    <p:sldId id="275" r:id="rId17"/>
    <p:sldId id="280" r:id="rId18"/>
    <p:sldId id="295" r:id="rId19"/>
    <p:sldId id="288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9466-D432-40C5-93D4-6C5CE23178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603B-2BA5-4AF4-A4AB-8D1A25CE58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49D8-DEF2-4D73-ACCB-1D5BEF376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7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9BFBB3-FB9F-402A-871B-FFE74BC8F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295A6-8B66-4B5A-A325-0B0EEF5CB7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386D-A5E1-49EB-A72F-EC8098766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24DF-C650-40BB-8E05-EC58F7078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4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FDEE-DE03-4E91-8B19-2A17FC54C2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43D7-BF2F-4087-AC29-11119EC18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325F-6EE7-41A6-9DF3-3245071E1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F8882-5DF4-4118-A795-E52817927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9634-7CF2-4952-9799-00DCD060E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5E157-7F29-4E9A-B9E8-5BFABA77DB2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9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google.com/imgres?imgurl=http://park.org/UnitedStates/bill-portrait.gif&amp;imgrefurl=http://park.org/UnitedStates/clinton.html&amp;h=476&amp;w=396&amp;sz=90&amp;hl=en&amp;start=2&amp;tbnid=ipQFmtEjZMA57M:&amp;tbnh=129&amp;tbnw=107&amp;prev=/images?q=Bill+Clinton&amp;gbv=2&amp;svnum=10&amp;hl=en" TargetMode="External"/><Relationship Id="rId7" Type="http://schemas.openxmlformats.org/officeDocument/2006/relationships/hyperlink" Target="http://images.google.com/imgres?imgurl=http://www.defenselink.mil/photos/Feb2003/030114-O-0000D-001.jpg&amp;imgrefurl=http://www.defenselink.mil/photos/Feb2003/030114-O-0000D-001.html&amp;h=3000&amp;w=2267&amp;sz=1891&amp;hl=en&amp;start=1&amp;tbnid=c1yX1usqo8-vbM:&amp;tbnh=150&amp;tbnw=113&amp;prev=/images?q=George+W+Bush&amp;gbv=2&amp;svnum=10&amp;hl=en&amp;sa=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/imgres?imgurl=http://www.reformation.org/george-hw-bush.jpg&amp;imgrefurl=http://www.reformation.org/don-francis-borgia.html&amp;h=200&amp;w=163&amp;sz=8&amp;hl=en&amp;start=1&amp;tbnid=urch06BHlLWslM:&amp;tbnh=104&amp;tbnw=85&amp;prev=/images?q=George+HW+Bush&amp;gbv=2&amp;svnum=10&amp;hl=en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Foundations &amp; </a:t>
            </a:r>
            <a:r>
              <a:rPr lang="en-US" dirty="0" err="1" smtClean="0"/>
              <a:t>Dev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5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latin typeface="Maiandra GD" pitchFamily="34" charset="0"/>
              </a:rPr>
              <a:t>Seniority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95746" y="2041943"/>
            <a:ext cx="807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Members put in certain committees based on seniority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Leaders also look at expertise and loyalty to the party</a:t>
            </a:r>
          </a:p>
        </p:txBody>
      </p:sp>
      <p:sp>
        <p:nvSpPr>
          <p:cNvPr id="5" name="Rectangle 4"/>
          <p:cNvSpPr/>
          <p:nvPr/>
        </p:nvSpPr>
        <p:spPr>
          <a:xfrm rot="21078671">
            <a:off x="561686" y="4303974"/>
            <a:ext cx="236314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Freshman</a:t>
            </a:r>
          </a:p>
        </p:txBody>
      </p:sp>
      <p:sp>
        <p:nvSpPr>
          <p:cNvPr id="6" name="Rectangle 5"/>
          <p:cNvSpPr/>
          <p:nvPr/>
        </p:nvSpPr>
        <p:spPr>
          <a:xfrm rot="302092">
            <a:off x="2228855" y="5301381"/>
            <a:ext cx="272382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Sophomore</a:t>
            </a:r>
          </a:p>
        </p:txBody>
      </p:sp>
      <p:sp>
        <p:nvSpPr>
          <p:cNvPr id="7" name="Rectangle 6"/>
          <p:cNvSpPr/>
          <p:nvPr/>
        </p:nvSpPr>
        <p:spPr>
          <a:xfrm rot="21078671">
            <a:off x="4666329" y="4241444"/>
            <a:ext cx="171874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Junior</a:t>
            </a:r>
          </a:p>
        </p:txBody>
      </p:sp>
      <p:sp>
        <p:nvSpPr>
          <p:cNvPr id="8" name="Rectangle 7"/>
          <p:cNvSpPr/>
          <p:nvPr/>
        </p:nvSpPr>
        <p:spPr>
          <a:xfrm rot="713679">
            <a:off x="6179079" y="5147493"/>
            <a:ext cx="2746265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Senior</a:t>
            </a:r>
          </a:p>
        </p:txBody>
      </p:sp>
    </p:spTree>
    <p:extLst>
      <p:ext uri="{BB962C8B-B14F-4D97-AF65-F5344CB8AC3E}">
        <p14:creationId xmlns:p14="http://schemas.microsoft.com/office/powerpoint/2010/main" val="27092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Powers of Congress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Expressed powers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Implied powers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Non-Legislative Powers: Not related to law-making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Impeachment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accusing officials of misconduct through a trial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Can propose amendments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Approve/reject appointments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Censure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punishing the President </a:t>
            </a:r>
            <a:r>
              <a:rPr lang="en-US" sz="3400" b="1" dirty="0">
                <a:solidFill>
                  <a:srgbClr val="FFFFFF"/>
                </a:solidFill>
                <a:latin typeface="Maiandra GD" pitchFamily="34" charset="0"/>
              </a:rPr>
              <a:t>for 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inappropriate behavior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(no real punishment)</a:t>
            </a:r>
            <a:endParaRPr lang="en-US" sz="2400" b="1" dirty="0">
              <a:solidFill>
                <a:srgbClr val="FFFFFF"/>
              </a:solidFill>
              <a:latin typeface="Maiandra GD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Immunity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makes a person or group free from otherwise legal obligations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FF"/>
                </a:solidFill>
                <a:latin typeface="Maiandra GD" pitchFamily="34" charset="0"/>
              </a:rPr>
              <a:t>Congressmen cannot be sued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1928620" cy="26261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</a:p>
          <a:p>
            <a:r>
              <a:rPr lang="en-US" dirty="0" smtClean="0"/>
              <a:t>Vice President</a:t>
            </a:r>
          </a:p>
          <a:p>
            <a:r>
              <a:rPr lang="en-US" dirty="0" smtClean="0"/>
              <a:t>Cabinet</a:t>
            </a:r>
          </a:p>
          <a:p>
            <a:pPr lvl="1"/>
            <a:r>
              <a:rPr lang="en-US" dirty="0" smtClean="0"/>
              <a:t>15 executive departments</a:t>
            </a:r>
          </a:p>
          <a:p>
            <a:pPr lvl="1"/>
            <a:r>
              <a:rPr lang="en-US" dirty="0" smtClean="0"/>
              <a:t>Advisors</a:t>
            </a:r>
          </a:p>
          <a:p>
            <a:pPr lvl="1"/>
            <a:r>
              <a:rPr lang="en-US" dirty="0" smtClean="0"/>
              <a:t>Most recent addition was </a:t>
            </a:r>
            <a:r>
              <a:rPr lang="en-US" dirty="0" err="1" smtClean="0"/>
              <a:t>Dept</a:t>
            </a:r>
            <a:r>
              <a:rPr lang="en-US" dirty="0" smtClean="0"/>
              <a:t> of Homeland Security (2002)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0036"/>
            <a:ext cx="2030136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4066309"/>
            <a:ext cx="19081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</a:rPr>
              <a:t>EXECUTIVE BRANCH</a:t>
            </a:r>
            <a:br>
              <a:rPr lang="en-US" sz="3200" dirty="0">
                <a:latin typeface="Arial Black" pitchFamily="34" charset="0"/>
              </a:rPr>
            </a:br>
            <a:r>
              <a:rPr lang="en-US" sz="2400" b="1" dirty="0">
                <a:latin typeface="Comic Sans MS" pitchFamily="66" charset="0"/>
              </a:rPr>
              <a:t>PRESIDENT:  PURPOSE – ENFORCE THE LAW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" b="1" u="sng" dirty="0">
                <a:latin typeface="Comic Sans MS" pitchFamily="66" charset="0"/>
              </a:rPr>
              <a:t>ROLES OF THE PRESIDENT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latin typeface="Comic Sans MS" pitchFamily="66" charset="0"/>
              </a:rPr>
              <a:t>Chief Executive</a:t>
            </a:r>
          </a:p>
          <a:p>
            <a:r>
              <a:rPr lang="en-US" sz="2000" b="1" dirty="0">
                <a:latin typeface="Comic Sans MS" pitchFamily="66" charset="0"/>
              </a:rPr>
              <a:t>Commander-in-Chief</a:t>
            </a:r>
          </a:p>
          <a:p>
            <a:r>
              <a:rPr lang="en-US" sz="2000" b="1" dirty="0">
                <a:latin typeface="Comic Sans MS" pitchFamily="66" charset="0"/>
              </a:rPr>
              <a:t>Legislative Leader</a:t>
            </a:r>
          </a:p>
          <a:p>
            <a:r>
              <a:rPr lang="en-US" sz="2000" b="1" dirty="0">
                <a:latin typeface="Comic Sans MS" pitchFamily="66" charset="0"/>
              </a:rPr>
              <a:t>Judicial Leader</a:t>
            </a:r>
          </a:p>
          <a:p>
            <a:r>
              <a:rPr lang="en-US" sz="2000" b="1" dirty="0">
                <a:latin typeface="Comic Sans MS" pitchFamily="66" charset="0"/>
              </a:rPr>
              <a:t>Chief of State</a:t>
            </a:r>
          </a:p>
          <a:p>
            <a:r>
              <a:rPr lang="en-US" sz="2000" b="1" dirty="0">
                <a:latin typeface="Comic Sans MS" pitchFamily="66" charset="0"/>
              </a:rPr>
              <a:t>Foreign Policy Maker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u="sng" dirty="0" smtClean="0">
                <a:latin typeface="Comic Sans MS" pitchFamily="66" charset="0"/>
              </a:rPr>
              <a:t>QUALIFICATIONS</a:t>
            </a:r>
          </a:p>
          <a:p>
            <a:r>
              <a:rPr lang="en-US" sz="2000" b="1" dirty="0" smtClean="0">
                <a:latin typeface="Comic Sans MS" pitchFamily="66" charset="0"/>
              </a:rPr>
              <a:t>35 years old</a:t>
            </a:r>
          </a:p>
          <a:p>
            <a:r>
              <a:rPr lang="en-US" sz="2000" b="1" dirty="0" smtClean="0">
                <a:latin typeface="Comic Sans MS" pitchFamily="66" charset="0"/>
              </a:rPr>
              <a:t>Natural born citizen</a:t>
            </a:r>
          </a:p>
          <a:p>
            <a:r>
              <a:rPr lang="en-US" sz="2000" b="1" dirty="0" smtClean="0">
                <a:latin typeface="Comic Sans MS" pitchFamily="66" charset="0"/>
              </a:rPr>
              <a:t>Resident of US for at least 14 years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5127" name="Picture 7" descr="pres_large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bill-portra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3350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george-hw-bus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13700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030114-O-0000D-0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1247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obam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648200"/>
            <a:ext cx="15240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latin typeface="Maiandra GD" pitchFamily="34" charset="0"/>
              </a:rPr>
              <a:t>Powers of the President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7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Give State of the Union address every January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Give </a:t>
            </a:r>
            <a:r>
              <a:rPr lang="en-US" sz="2400" b="1" u="sng" dirty="0" smtClean="0">
                <a:latin typeface="Maiandra GD" pitchFamily="34" charset="0"/>
              </a:rPr>
              <a:t>Executive Orders</a:t>
            </a:r>
            <a:r>
              <a:rPr lang="en-US" sz="2400" b="1" dirty="0" smtClean="0">
                <a:latin typeface="Maiandra GD" pitchFamily="34" charset="0"/>
              </a:rPr>
              <a:t>—rule or command that has the force of law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Maiandra GD" pitchFamily="34" charset="0"/>
              </a:rPr>
              <a:t>Appoint </a:t>
            </a:r>
            <a:r>
              <a:rPr lang="en-US" sz="2400" b="1" dirty="0" smtClean="0">
                <a:latin typeface="Maiandra GD" pitchFamily="34" charset="0"/>
              </a:rPr>
              <a:t>Judges, Cabinet Members, and Ambassadors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Maiandra GD" pitchFamily="34" charset="0"/>
              </a:rPr>
              <a:t>Send troops </a:t>
            </a:r>
            <a:r>
              <a:rPr lang="en-US" sz="2400" b="1" dirty="0" smtClean="0">
                <a:latin typeface="Maiandra GD" pitchFamily="34" charset="0"/>
              </a:rPr>
              <a:t>into battle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Pardons</a:t>
            </a:r>
            <a:r>
              <a:rPr lang="en-US" sz="2400" b="1" dirty="0" smtClean="0">
                <a:latin typeface="Maiandra GD" pitchFamily="34" charset="0"/>
              </a:rPr>
              <a:t>—declaration of forgiveness and freedom from punishment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Reprieves</a:t>
            </a:r>
            <a:r>
              <a:rPr lang="en-US" sz="2400" b="1" dirty="0" smtClean="0">
                <a:latin typeface="Maiandra GD" pitchFamily="34" charset="0"/>
              </a:rPr>
              <a:t>—delay of punishment until a higher court can hear the case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Amnesty</a:t>
            </a:r>
            <a:r>
              <a:rPr lang="en-US" sz="2400" b="1" dirty="0" smtClean="0">
                <a:latin typeface="Maiandra GD" pitchFamily="34" charset="0"/>
              </a:rPr>
              <a:t>—give a pardon to a group of people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Succession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7205" y="1447800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Top 4 after V.P.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Speaker of the House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President Pro Tempore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Secretary of State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Secretary of Treasury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57" y="2438400"/>
            <a:ext cx="3100388" cy="40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JUDICIAL </a:t>
            </a:r>
            <a:r>
              <a:rPr lang="en-US" sz="2800" dirty="0">
                <a:latin typeface="Arial Black" pitchFamily="34" charset="0"/>
              </a:rPr>
              <a:t>BRANCH</a:t>
            </a:r>
            <a:br>
              <a:rPr lang="en-US" sz="2800" dirty="0">
                <a:latin typeface="Arial Black" pitchFamily="34" charset="0"/>
              </a:rPr>
            </a:br>
            <a:r>
              <a:rPr lang="en-US" sz="2000" b="1" dirty="0">
                <a:latin typeface="Comic Sans MS" pitchFamily="66" charset="0"/>
              </a:rPr>
              <a:t>SUPREME COURT – PURPOSE – INTERPRET THE LAW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u="sng" dirty="0">
                <a:latin typeface="Comic Sans MS" pitchFamily="66" charset="0"/>
              </a:rPr>
              <a:t>SUPREME COURT</a:t>
            </a:r>
          </a:p>
          <a:p>
            <a:r>
              <a:rPr lang="en-US" sz="2000" b="1" dirty="0">
                <a:latin typeface="Comic Sans MS" pitchFamily="66" charset="0"/>
              </a:rPr>
              <a:t>9 </a:t>
            </a:r>
            <a:r>
              <a:rPr lang="en-US" sz="2000" b="1" dirty="0" smtClean="0">
                <a:latin typeface="Comic Sans MS" pitchFamily="66" charset="0"/>
              </a:rPr>
              <a:t>Justices (8 &amp; 1 chief) </a:t>
            </a:r>
            <a:r>
              <a:rPr lang="en-US" sz="2000" b="1" dirty="0">
                <a:latin typeface="Comic Sans MS" pitchFamily="66" charset="0"/>
              </a:rPr>
              <a:t>– Appointed by the President</a:t>
            </a:r>
          </a:p>
          <a:p>
            <a:r>
              <a:rPr lang="en-US" sz="2000" b="1" dirty="0">
                <a:latin typeface="Comic Sans MS" pitchFamily="66" charset="0"/>
              </a:rPr>
              <a:t>Justices serve life terms.</a:t>
            </a:r>
          </a:p>
          <a:p>
            <a:r>
              <a:rPr lang="en-US" sz="2000" b="1" dirty="0">
                <a:latin typeface="Comic Sans MS" pitchFamily="66" charset="0"/>
              </a:rPr>
              <a:t>Supreme Court oversees actions of </a:t>
            </a:r>
            <a:r>
              <a:rPr lang="en-US" sz="2000" b="1" dirty="0" smtClean="0">
                <a:latin typeface="Comic Sans MS" pitchFamily="66" charset="0"/>
              </a:rPr>
              <a:t>Congress &amp; </a:t>
            </a:r>
            <a:r>
              <a:rPr lang="en-US" sz="2000" b="1" dirty="0">
                <a:latin typeface="Comic Sans MS" pitchFamily="66" charset="0"/>
              </a:rPr>
              <a:t>President.  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Court </a:t>
            </a:r>
            <a:r>
              <a:rPr lang="en-US" sz="2000" b="1" dirty="0">
                <a:latin typeface="Comic Sans MS" pitchFamily="66" charset="0"/>
              </a:rPr>
              <a:t>uses </a:t>
            </a:r>
            <a:r>
              <a:rPr lang="en-US" sz="2000" b="1" dirty="0" smtClean="0">
                <a:latin typeface="Comic Sans MS" pitchFamily="66" charset="0"/>
              </a:rPr>
              <a:t>Constitution </a:t>
            </a:r>
            <a:r>
              <a:rPr lang="en-US" sz="2000" b="1" dirty="0">
                <a:latin typeface="Comic Sans MS" pitchFamily="66" charset="0"/>
              </a:rPr>
              <a:t>to make sure </a:t>
            </a:r>
            <a:r>
              <a:rPr lang="en-US" sz="2000" b="1" dirty="0" err="1" smtClean="0">
                <a:latin typeface="Comic Sans MS" pitchFamily="66" charset="0"/>
              </a:rPr>
              <a:t>govt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actions are </a:t>
            </a:r>
            <a:r>
              <a:rPr lang="en-US" sz="2000" b="1" dirty="0" smtClean="0">
                <a:latin typeface="Comic Sans MS" pitchFamily="66" charset="0"/>
              </a:rPr>
              <a:t>Constitutional</a:t>
            </a:r>
            <a:endParaRPr lang="en-US" sz="2000" b="1" dirty="0">
              <a:latin typeface="Comic Sans MS" pitchFamily="66" charset="0"/>
            </a:endParaRP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1269" name="Picture 5" descr="supreme-court-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350px-SCOTUS_2006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333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Powers of the Court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Judicial Review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Power to say whether or not a law is constitutional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Established by Supreme Court case in 1803</a:t>
            </a:r>
          </a:p>
          <a:p>
            <a:pPr lvl="2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Marbury v. Madison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pic>
        <p:nvPicPr>
          <p:cNvPr id="10244" name="Picture 4" descr="C:\Documents and Settings\ashley.rush\Local Settings\Temporary Internet Files\Content.IE5\TIFVTRO9\MC900391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1828800" cy="17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0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 Branches of Government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905000"/>
            <a:ext cx="4244181" cy="4244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02346"/>
            <a:ext cx="4991100" cy="31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       Congress</a:t>
            </a:r>
          </a:p>
          <a:p>
            <a:pPr lvl="1"/>
            <a:r>
              <a:rPr lang="en-US" dirty="0" smtClean="0"/>
              <a:t>President can veto (reject) laws made by Congress </a:t>
            </a:r>
          </a:p>
          <a:p>
            <a:pPr lvl="2"/>
            <a:r>
              <a:rPr lang="en-US" dirty="0" smtClean="0"/>
              <a:t>President has veto power</a:t>
            </a:r>
          </a:p>
          <a:p>
            <a:r>
              <a:rPr lang="en-US" dirty="0" smtClean="0"/>
              <a:t>Congress        President</a:t>
            </a:r>
          </a:p>
          <a:p>
            <a:pPr lvl="1"/>
            <a:r>
              <a:rPr lang="en-US" dirty="0" smtClean="0"/>
              <a:t>Congress can override  presidential veto &amp; pass a law that has been rejected by the </a:t>
            </a:r>
            <a:r>
              <a:rPr lang="en-US" dirty="0" err="1" smtClean="0"/>
              <a:t>pres</a:t>
            </a:r>
            <a:endParaRPr lang="en-US" dirty="0" smtClean="0"/>
          </a:p>
          <a:p>
            <a:pPr lvl="2"/>
            <a:r>
              <a:rPr lang="en-US" dirty="0" smtClean="0"/>
              <a:t>Requires 2/3 majority in both Senate and the House</a:t>
            </a:r>
            <a:endParaRPr lang="en-US" dirty="0"/>
          </a:p>
        </p:txBody>
      </p:sp>
      <p:pic>
        <p:nvPicPr>
          <p:cNvPr id="1026" name="Picture 2" descr="C:\Users\Whitney\AppData\Local\Microsoft\Windows\Temporary Internet Files\Content.IE5\O5PSYODO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80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ney\AppData\Local\Microsoft\Windows\Temporary Internet Files\Content.IE5\O5PSYODO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682337" cy="6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512405" cy="4691856"/>
          </a:xfrm>
        </p:spPr>
      </p:pic>
    </p:spTree>
    <p:extLst>
      <p:ext uri="{BB962C8B-B14F-4D97-AF65-F5344CB8AC3E}">
        <p14:creationId xmlns:p14="http://schemas.microsoft.com/office/powerpoint/2010/main" val="40597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 dirty="0" smtClean="0">
                <a:latin typeface="Maiandra GD" pitchFamily="34" charset="0"/>
              </a:rPr>
              <a:t>House &amp; Senate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House of Representatives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Number determined by population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Currently has 435 members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Each represents a Congressional District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Serve 2-year terms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NC has 13 representatives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Senate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Number equal for each state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100 members = 2 per state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Represent the state as a whole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Serve 6 year terms</a:t>
            </a:r>
          </a:p>
          <a:p>
            <a:pPr eaLnBrk="1" hangingPunct="1">
              <a:defRPr/>
            </a:pPr>
            <a:endParaRPr lang="en-US" sz="2400" b="1" dirty="0" smtClean="0"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Requirements for Congress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Maiandra GD" pitchFamily="34" charset="0"/>
              </a:rPr>
              <a:t>House: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At least 25 years old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U.S. citizen for at least 7 years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State resident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Maiandra GD" pitchFamily="34" charset="0"/>
              </a:rPr>
              <a:t>Senate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At least 30 years old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U.S. citizen for at least 9 years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State resident</a:t>
            </a:r>
          </a:p>
          <a:p>
            <a:pPr eaLnBrk="1" hangingPunct="1">
              <a:defRPr/>
            </a:pPr>
            <a:endParaRPr lang="en-US" sz="28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3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Congressional Sessions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Each new Congress is given a number to identify it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1789: 1</a:t>
            </a:r>
            <a:r>
              <a:rPr lang="en-US" sz="2400" b="1" baseline="30000" dirty="0" smtClean="0">
                <a:latin typeface="Maiandra GD" pitchFamily="34" charset="0"/>
              </a:rPr>
              <a:t>st</a:t>
            </a:r>
            <a:r>
              <a:rPr lang="en-US" sz="2400" b="1" dirty="0" smtClean="0">
                <a:latin typeface="Maiandra GD" pitchFamily="34" charset="0"/>
              </a:rPr>
              <a:t> Congress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Each term </a:t>
            </a:r>
            <a:r>
              <a:rPr lang="en-US" sz="2400" b="1" dirty="0">
                <a:latin typeface="Maiandra GD" pitchFamily="34" charset="0"/>
              </a:rPr>
              <a:t>is divided into 2 sessions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</a:t>
            </a:r>
            <a:r>
              <a:rPr lang="en-US" sz="2000" b="1" dirty="0" smtClean="0">
                <a:latin typeface="Maiandra GD" pitchFamily="34" charset="0"/>
              </a:rPr>
              <a:t>un </a:t>
            </a:r>
            <a:r>
              <a:rPr lang="en-US" sz="2000" b="1" dirty="0">
                <a:latin typeface="Maiandra GD" pitchFamily="34" charset="0"/>
              </a:rPr>
              <a:t>from January to late November/December</a:t>
            </a:r>
          </a:p>
          <a:p>
            <a:pPr eaLnBrk="1" hangingPunct="1">
              <a:defRPr/>
            </a:pPr>
            <a:r>
              <a:rPr lang="en-US" sz="2400" b="1" dirty="0">
                <a:latin typeface="Maiandra GD" pitchFamily="34" charset="0"/>
              </a:rPr>
              <a:t>Special sessions </a:t>
            </a:r>
            <a:r>
              <a:rPr lang="en-US" sz="2400" b="1" dirty="0" smtClean="0">
                <a:latin typeface="Maiandra GD" pitchFamily="34" charset="0"/>
              </a:rPr>
              <a:t>can </a:t>
            </a:r>
            <a:r>
              <a:rPr lang="en-US" sz="2400" b="1" dirty="0">
                <a:latin typeface="Maiandra GD" pitchFamily="34" charset="0"/>
              </a:rPr>
              <a:t>be called by </a:t>
            </a:r>
            <a:r>
              <a:rPr lang="en-US" sz="2400" b="1" dirty="0" smtClean="0">
                <a:latin typeface="Maiandra GD" pitchFamily="34" charset="0"/>
              </a:rPr>
              <a:t>President during times of crisis</a:t>
            </a:r>
            <a:endParaRPr lang="en-US" sz="2400" b="1" dirty="0">
              <a:latin typeface="Maiandra GD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Leaders of Congress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Speaker of the House: leader of </a:t>
            </a:r>
            <a:r>
              <a:rPr lang="en-US" sz="2400" b="1" dirty="0" err="1" smtClean="0">
                <a:latin typeface="Maiandra GD" pitchFamily="34" charset="0"/>
              </a:rPr>
              <a:t>HoR</a:t>
            </a:r>
            <a:endParaRPr lang="en-US" sz="2400" b="1" dirty="0" smtClean="0">
              <a:latin typeface="Maiandra GD" pitchFamily="34" charset="0"/>
            </a:endParaRP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M</a:t>
            </a:r>
            <a:r>
              <a:rPr lang="en-US" sz="2000" b="1" dirty="0" smtClean="0">
                <a:latin typeface="Maiandra GD" pitchFamily="34" charset="0"/>
              </a:rPr>
              <a:t>ember of </a:t>
            </a:r>
            <a:r>
              <a:rPr lang="en-US" sz="2000" b="1" dirty="0">
                <a:latin typeface="Maiandra GD" pitchFamily="34" charset="0"/>
              </a:rPr>
              <a:t>majority party 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Role: </a:t>
            </a:r>
            <a:r>
              <a:rPr lang="en-US" sz="2000" b="1" dirty="0" smtClean="0">
                <a:latin typeface="Maiandra GD" pitchFamily="34" charset="0"/>
              </a:rPr>
              <a:t>runs/organizes </a:t>
            </a:r>
            <a:r>
              <a:rPr lang="en-US" sz="2000" b="1" dirty="0">
                <a:latin typeface="Maiandra GD" pitchFamily="34" charset="0"/>
              </a:rPr>
              <a:t>floor debates, influences others, tries to get laws passed that help his party </a:t>
            </a:r>
            <a:endParaRPr lang="en-US" sz="2000" b="1" dirty="0" smtClean="0">
              <a:latin typeface="Maiandra GD" pitchFamily="34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President of the Senate: Vice President</a:t>
            </a:r>
            <a:endParaRPr lang="en-US" sz="2400" b="1" dirty="0">
              <a:latin typeface="Maiandra GD" pitchFamily="34" charset="0"/>
            </a:endParaRP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Rarely attends Senate debates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Only role is to vote in a tie</a:t>
            </a:r>
          </a:p>
          <a:p>
            <a:pPr lvl="1" eaLnBrk="1" hangingPunct="1">
              <a:defRPr/>
            </a:pPr>
            <a:endParaRPr lang="en-US" sz="2000" b="1" dirty="0" smtClean="0"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  <p:pic>
        <p:nvPicPr>
          <p:cNvPr id="5" name="Picture 6" descr="http://upload.wikimedia.org/wikipedia/commons/7/7d/John_Boehner_official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8267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Leaders of Congress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President Pro Tempore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eader of Senate when VP isn’t there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ember of the majority party</a:t>
            </a:r>
          </a:p>
          <a:p>
            <a:pPr lvl="1"/>
            <a:r>
              <a:rPr lang="en-US" sz="2400" dirty="0" smtClean="0"/>
              <a:t>Role is more ceremonial </a:t>
            </a:r>
          </a:p>
          <a:p>
            <a:r>
              <a:rPr lang="en-US" sz="2400" dirty="0" smtClean="0"/>
              <a:t>Minority &amp; Majority Leaders</a:t>
            </a:r>
          </a:p>
          <a:p>
            <a:pPr lvl="1"/>
            <a:r>
              <a:rPr lang="en-US" sz="2400" dirty="0" smtClean="0"/>
              <a:t>Leaders of the political parties found in each house</a:t>
            </a:r>
          </a:p>
          <a:p>
            <a:pPr lvl="1"/>
            <a:r>
              <a:rPr lang="en-US" sz="2400" dirty="0" smtClean="0"/>
              <a:t>Make sure laws are passed in the interest of their own party</a:t>
            </a:r>
          </a:p>
          <a:p>
            <a:r>
              <a:rPr lang="en-US" sz="2400" dirty="0" smtClean="0"/>
              <a:t>Party Whips: Keep their political party in check</a:t>
            </a:r>
          </a:p>
          <a:p>
            <a:pPr lvl="1"/>
            <a:r>
              <a:rPr lang="en-US" sz="2400" dirty="0" smtClean="0"/>
              <a:t>Makes sure that members are showing up to vote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latin typeface="Maiandra GD" pitchFamily="34" charset="0"/>
              </a:rPr>
              <a:t>Committee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Members of Congress are placed into committees that focus on one category to pass laws in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Education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Agriculture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Types of committees: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Standing: permanent committee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Select: limited amount of time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Joint: includes members from both houses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Conference: temporarily formed to help the House and Senate reach an agreement on a proposed bill</a:t>
            </a:r>
          </a:p>
          <a:p>
            <a:pPr lvl="1" eaLnBrk="1" hangingPunct="1">
              <a:defRPr/>
            </a:pPr>
            <a:endParaRPr lang="en-US" b="1" dirty="0" smtClean="0">
              <a:latin typeface="Maiandra GD" pitchFamily="34" charset="0"/>
            </a:endParaRPr>
          </a:p>
        </p:txBody>
      </p:sp>
      <p:pic>
        <p:nvPicPr>
          <p:cNvPr id="14340" name="Picture 4" descr="C:\Documents and Settings\ashley.rush\Local Settings\Temporary Internet Files\Content.IE5\C8SUSBG9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199"/>
            <a:ext cx="2362200" cy="20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bldLvl="2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4">
      <a:dk1>
        <a:srgbClr val="808080"/>
      </a:dk1>
      <a:lt1>
        <a:srgbClr val="FFFFFF"/>
      </a:lt1>
      <a:dk2>
        <a:srgbClr val="A50021"/>
      </a:dk2>
      <a:lt2>
        <a:srgbClr val="FFFFFF"/>
      </a:lt2>
      <a:accent1>
        <a:srgbClr val="BBE0E3"/>
      </a:accent1>
      <a:accent2>
        <a:srgbClr val="333399"/>
      </a:accent2>
      <a:accent3>
        <a:srgbClr val="CFAAAB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E2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CFAAAB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658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2_Default Design</vt:lpstr>
      <vt:lpstr>Unit 1: Foundations &amp; Dev</vt:lpstr>
      <vt:lpstr>The 3 Branches of Government</vt:lpstr>
      <vt:lpstr>Legislative Branch</vt:lpstr>
      <vt:lpstr>House &amp; Senate</vt:lpstr>
      <vt:lpstr>Requirements for Congress</vt:lpstr>
      <vt:lpstr>Congressional Sessions</vt:lpstr>
      <vt:lpstr>Leaders of Congress</vt:lpstr>
      <vt:lpstr>Leaders of Congress</vt:lpstr>
      <vt:lpstr>Committee System</vt:lpstr>
      <vt:lpstr>Seniority System</vt:lpstr>
      <vt:lpstr>Powers of Congress</vt:lpstr>
      <vt:lpstr>Executive Branch</vt:lpstr>
      <vt:lpstr>The Executive Branch</vt:lpstr>
      <vt:lpstr> EXECUTIVE BRANCH PRESIDENT:  PURPOSE – ENFORCE THE LAW</vt:lpstr>
      <vt:lpstr>Powers of the President</vt:lpstr>
      <vt:lpstr>Succession</vt:lpstr>
      <vt:lpstr>Judicial Branch</vt:lpstr>
      <vt:lpstr>JUDICIAL BRANCH SUPREME COURT – PURPOSE – INTERPRET THE LAW</vt:lpstr>
      <vt:lpstr>Powers of the Court</vt:lpstr>
      <vt:lpstr>Checks and Balances</vt:lpstr>
      <vt:lpstr>Checks and Balances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Foundations &amp; Dev</dc:title>
  <dc:creator>Dobbs</dc:creator>
  <cp:lastModifiedBy>Teacher</cp:lastModifiedBy>
  <cp:revision>25</cp:revision>
  <dcterms:created xsi:type="dcterms:W3CDTF">2013-09-03T18:05:14Z</dcterms:created>
  <dcterms:modified xsi:type="dcterms:W3CDTF">2013-09-04T11:44:52Z</dcterms:modified>
</cp:coreProperties>
</file>