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88" r:id="rId1"/>
  </p:sldMasterIdLst>
  <p:handoutMasterIdLst>
    <p:handoutMasterId r:id="rId18"/>
  </p:handout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00" y="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B615C97C-442D-4031-8AEF-BE57DF0838DB}" type="datetimeFigureOut">
              <a:rPr lang="en-US"/>
              <a:pPr>
                <a:defRPr/>
              </a:pPr>
              <a:t>8/26/2013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4A2374DA-3918-4D17-A35B-C376D9BAF8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4900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84597-AAA2-46E1-BE0C-271675CC74B2}" type="datetimeFigureOut">
              <a:rPr lang="en-US"/>
              <a:pPr>
                <a:defRPr/>
              </a:pPr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EC1885-B05D-4C4A-BB11-DD634CC7AA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8F192C-F319-4A52-938F-55350959B445}" type="datetimeFigureOut">
              <a:rPr lang="en-US"/>
              <a:pPr>
                <a:defRPr/>
              </a:pPr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6E35E9-0430-49F9-89D0-DDC24B9945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F9CC43-64E9-49FD-9A32-55C40C067E40}" type="datetimeFigureOut">
              <a:rPr lang="en-US"/>
              <a:pPr>
                <a:defRPr/>
              </a:pPr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A1912-F51C-42A3-B8E9-F902DBC1B0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1B7E8F-AF08-4015-AA64-C7BCB2EE2D48}" type="datetimeFigureOut">
              <a:rPr lang="en-US"/>
              <a:pPr>
                <a:defRPr/>
              </a:pPr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2F04E6-011F-4C25-B29B-D16B0C4816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2575B1-FC6D-41E2-B813-455DA8A8A811}" type="datetimeFigureOut">
              <a:rPr lang="en-US"/>
              <a:pPr>
                <a:defRPr/>
              </a:pPr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BBB34-A5D3-4CC8-9C9A-992D581B43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E40CFD-F7A4-461E-BBF4-41B864D21CE8}" type="datetimeFigureOut">
              <a:rPr lang="en-US"/>
              <a:pPr>
                <a:defRPr/>
              </a:pPr>
              <a:t>8/26/2013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22021-FEE3-4EA7-BFD7-73C068C898A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70A821-77E1-415E-B0E2-002EDC1694F8}" type="datetimeFigureOut">
              <a:rPr lang="en-US"/>
              <a:pPr>
                <a:defRPr/>
              </a:pPr>
              <a:t>8/26/2013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AE461-7FD4-4FF1-A1EB-8A6277D409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AC8FB-897E-4ED1-A99C-96A0F27EFB16}" type="datetimeFigureOut">
              <a:rPr lang="en-US"/>
              <a:pPr>
                <a:defRPr/>
              </a:pPr>
              <a:t>8/26/2013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8A6D1-F14A-4E42-9A4F-EF64471B9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55B45F-76E9-40E0-AEDD-E95B1DCB2090}" type="datetimeFigureOut">
              <a:rPr lang="en-US"/>
              <a:pPr>
                <a:defRPr/>
              </a:pPr>
              <a:t>8/26/2013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A0973-D622-4D89-9D5D-B7C4218828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989ED4-78EE-41A1-B854-1B827A2E6D88}" type="datetimeFigureOut">
              <a:rPr lang="en-US"/>
              <a:pPr>
                <a:defRPr/>
              </a:pPr>
              <a:t>8/26/2013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09FD-9654-40B7-A113-F76CC61ACB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03B55D-5306-4ED4-8365-16D89FA93861}" type="datetimeFigureOut">
              <a:rPr lang="en-US"/>
              <a:pPr>
                <a:defRPr/>
              </a:pPr>
              <a:t>8/26/2013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318887-C3B7-4621-A257-F2F4A22554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7092508-CB89-4AB6-BDDA-62EBC84DD158}" type="datetimeFigureOut">
              <a:rPr lang="en-US"/>
              <a:pPr>
                <a:defRPr/>
              </a:pPr>
              <a:t>8/26/2013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83D4807-0383-40D3-B8CF-287A6C0DB6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9" r:id="rId1"/>
    <p:sldLayoutId id="2147484190" r:id="rId2"/>
    <p:sldLayoutId id="2147484191" r:id="rId3"/>
    <p:sldLayoutId id="2147484192" r:id="rId4"/>
    <p:sldLayoutId id="2147484193" r:id="rId5"/>
    <p:sldLayoutId id="2147484194" r:id="rId6"/>
    <p:sldLayoutId id="2147484195" r:id="rId7"/>
    <p:sldLayoutId id="2147484196" r:id="rId8"/>
    <p:sldLayoutId id="2147484197" r:id="rId9"/>
    <p:sldLayoutId id="2147484198" r:id="rId10"/>
    <p:sldLayoutId id="214748419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85800" y="601663"/>
            <a:ext cx="7772400" cy="1470025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The Road to Revolution…</a:t>
            </a:r>
          </a:p>
        </p:txBody>
      </p:sp>
      <p:pic>
        <p:nvPicPr>
          <p:cNvPr id="4" name="Picture 5" descr="American Revolution pg 66 fla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31975" y="2071688"/>
            <a:ext cx="5638800" cy="33655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  <a:extLst/>
        </p:spPr>
      </p:pic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828800" y="5638800"/>
            <a:ext cx="56388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>
                <a:latin typeface="Calibri" pitchFamily="34" charset="0"/>
              </a:rPr>
              <a:t>What do the 13 stars and stripes on this flag represent?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Boston Tea Party</a:t>
            </a:r>
          </a:p>
        </p:txBody>
      </p:sp>
      <p:pic>
        <p:nvPicPr>
          <p:cNvPr id="7" name="Picture 4" descr="American Revolution pg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524000"/>
            <a:ext cx="4114800" cy="34290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  <a:extLst/>
        </p:spPr>
      </p:pic>
      <p:pic>
        <p:nvPicPr>
          <p:cNvPr id="8" name="Picture 4" descr="American Revolution pg 1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19600" y="990600"/>
            <a:ext cx="4267200" cy="53340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  <a:extLst/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1750" y="5249863"/>
            <a:ext cx="5029200" cy="110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>
                <a:latin typeface="Calibri" pitchFamily="34" charset="0"/>
              </a:rPr>
              <a:t>The colonists decided to revolt against the English for imposing taxes that they viewed as unfair.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 the British react?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953000" cy="4525963"/>
          </a:xfrm>
        </p:spPr>
        <p:txBody>
          <a:bodyPr rtlCol="0">
            <a:normAutofit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/>
              <a:t>MORE RESTRICTIONS!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500" dirty="0"/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 smtClean="0"/>
              <a:t> </a:t>
            </a:r>
            <a:r>
              <a:rPr lang="en-US" sz="2500" i="1" u="sng" dirty="0" smtClean="0">
                <a:solidFill>
                  <a:schemeClr val="accent1"/>
                </a:solidFill>
              </a:rPr>
              <a:t>Intolerable/Coercive Acts: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2500" dirty="0" smtClean="0"/>
              <a:t>No longer a right to trial by jury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2500" dirty="0" smtClean="0"/>
              <a:t>Allowed British soldiers to search and even move into the colonists’ homes</a:t>
            </a:r>
            <a:endParaRPr lang="en-US" sz="2500" dirty="0"/>
          </a:p>
        </p:txBody>
      </p:sp>
      <p:pic>
        <p:nvPicPr>
          <p:cNvPr id="6146" name="Picture 2" descr="http://shs.westport.k12.ct.us/jwb/AP/TLdocs/StActPro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91113" y="2438400"/>
            <a:ext cx="3840162" cy="2590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toward Independence!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0" y="1295400"/>
            <a:ext cx="4648200" cy="4525963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en-US" sz="2500" i="1" u="sng" smtClean="0">
                <a:solidFill>
                  <a:schemeClr val="accent1"/>
                </a:solidFill>
              </a:rPr>
              <a:t>Delegates</a:t>
            </a:r>
            <a:r>
              <a:rPr lang="en-US" sz="2500" smtClean="0"/>
              <a:t> also known as representatives are sent from the colonies to meet in Philadelphia.</a:t>
            </a:r>
          </a:p>
          <a:p>
            <a:pPr marL="0" indent="0">
              <a:buFont typeface="Arial" charset="0"/>
              <a:buNone/>
            </a:pPr>
            <a:endParaRPr lang="en-US" sz="2500" i="1" u="sng" smtClean="0">
              <a:solidFill>
                <a:schemeClr val="accent1"/>
              </a:solidFill>
            </a:endParaRPr>
          </a:p>
          <a:p>
            <a:pPr marL="0" indent="0" algn="ctr">
              <a:buFont typeface="Arial" charset="0"/>
              <a:buNone/>
            </a:pPr>
            <a:r>
              <a:rPr lang="en-US" sz="2500" smtClean="0"/>
              <a:t>Why?</a:t>
            </a:r>
          </a:p>
          <a:p>
            <a:pPr marL="0" indent="0" algn="ctr">
              <a:buFont typeface="Arial" charset="0"/>
              <a:buNone/>
            </a:pPr>
            <a:endParaRPr lang="en-US" sz="2500" smtClean="0"/>
          </a:p>
          <a:p>
            <a:pPr marL="0" indent="0">
              <a:buFont typeface="Arial" charset="0"/>
              <a:buNone/>
            </a:pPr>
            <a:r>
              <a:rPr lang="en-US" sz="2500" smtClean="0"/>
              <a:t>To create a group to represent American interests and challenge England.</a:t>
            </a:r>
          </a:p>
          <a:p>
            <a:pPr marL="0" indent="0" algn="ctr">
              <a:buFont typeface="Arial" charset="0"/>
              <a:buNone/>
            </a:pPr>
            <a:endParaRPr lang="en-US" sz="2500" smtClean="0"/>
          </a:p>
        </p:txBody>
      </p:sp>
      <p:pic>
        <p:nvPicPr>
          <p:cNvPr id="5" name="Picture 4" descr="American Revolution pg 1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21144805">
            <a:off x="4914900" y="2360613"/>
            <a:ext cx="3657600" cy="32512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First Continental Congress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5720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500" dirty="0" smtClean="0"/>
              <a:t>Sept 1774 in Philadelphia</a:t>
            </a:r>
          </a:p>
          <a:p>
            <a:pPr lvl="1">
              <a:buFont typeface="Wingdings" pitchFamily="2" charset="2"/>
              <a:buChar char="q"/>
            </a:pPr>
            <a:r>
              <a:rPr lang="en-US" sz="2100" dirty="0" smtClean="0"/>
              <a:t>56 delegates; Georgia not represented</a:t>
            </a:r>
            <a:endParaRPr lang="en-US" sz="2500" dirty="0" smtClean="0"/>
          </a:p>
          <a:p>
            <a:pPr>
              <a:buFont typeface="Wingdings" pitchFamily="2" charset="2"/>
              <a:buChar char="q"/>
            </a:pPr>
            <a:r>
              <a:rPr lang="en-US" sz="2500" dirty="0" smtClean="0"/>
              <a:t>Appeal to King George III</a:t>
            </a:r>
          </a:p>
          <a:p>
            <a:pPr lvl="1">
              <a:buFont typeface="Wingdings" pitchFamily="2" charset="2"/>
              <a:buChar char="q"/>
            </a:pPr>
            <a:r>
              <a:rPr lang="en-US" sz="2100" dirty="0" smtClean="0"/>
              <a:t>10 things they wanted</a:t>
            </a:r>
          </a:p>
          <a:p>
            <a:pPr>
              <a:buFont typeface="Wingdings" pitchFamily="2" charset="2"/>
              <a:buChar char="q"/>
            </a:pPr>
            <a:r>
              <a:rPr lang="en-US" sz="2500" dirty="0" smtClean="0"/>
              <a:t>England responds with FORCE!</a:t>
            </a:r>
          </a:p>
          <a:p>
            <a:pPr>
              <a:buFont typeface="Wingdings" pitchFamily="2" charset="2"/>
              <a:buChar char="q"/>
            </a:pPr>
            <a:endParaRPr lang="en-US" sz="2500" dirty="0" smtClean="0"/>
          </a:p>
          <a:p>
            <a:pPr>
              <a:buFont typeface="Wingdings" pitchFamily="2" charset="2"/>
              <a:buChar char="q"/>
            </a:pPr>
            <a:r>
              <a:rPr lang="en-US" sz="2500" dirty="0" smtClean="0"/>
              <a:t>Two battles erupt between the British and colonists as a result.</a:t>
            </a:r>
          </a:p>
          <a:p>
            <a:pPr>
              <a:buFont typeface="Wingdings" pitchFamily="2" charset="2"/>
              <a:buChar char="q"/>
            </a:pPr>
            <a:endParaRPr lang="en-US" sz="2500" dirty="0" smtClean="0"/>
          </a:p>
          <a:p>
            <a:pPr>
              <a:buFont typeface="Wingdings" pitchFamily="2" charset="2"/>
              <a:buChar char="q"/>
            </a:pPr>
            <a:endParaRPr lang="en-US" sz="2500" dirty="0" smtClean="0"/>
          </a:p>
        </p:txBody>
      </p:sp>
      <p:pic>
        <p:nvPicPr>
          <p:cNvPr id="5" name="Picture 4" descr="American Revolution pg 1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1371600"/>
            <a:ext cx="3659188" cy="50673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Lexington and Concord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479550"/>
            <a:ext cx="44958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300" dirty="0" smtClean="0"/>
              <a:t>1775 – colonists created militias called minutemen</a:t>
            </a:r>
            <a:endParaRPr lang="en-US" sz="2300" dirty="0"/>
          </a:p>
          <a:p>
            <a:pPr>
              <a:buFont typeface="Wingdings" pitchFamily="2" charset="2"/>
              <a:buChar char="q"/>
            </a:pPr>
            <a:endParaRPr lang="en-US" sz="2300" dirty="0" smtClean="0"/>
          </a:p>
          <a:p>
            <a:pPr>
              <a:buFont typeface="Wingdings" pitchFamily="2" charset="2"/>
              <a:buChar char="q"/>
            </a:pPr>
            <a:r>
              <a:rPr lang="en-US" sz="2300" dirty="0" smtClean="0"/>
              <a:t>Colonists stock piled weapons in Concord, Massachusetts.  </a:t>
            </a:r>
          </a:p>
          <a:p>
            <a:pPr>
              <a:buFont typeface="Wingdings" pitchFamily="2" charset="2"/>
              <a:buChar char="q"/>
            </a:pPr>
            <a:endParaRPr lang="en-US" sz="2300" dirty="0" smtClean="0"/>
          </a:p>
          <a:p>
            <a:pPr>
              <a:buFont typeface="Wingdings" pitchFamily="2" charset="2"/>
              <a:buChar char="q"/>
            </a:pPr>
            <a:r>
              <a:rPr lang="en-US" sz="2300" dirty="0" smtClean="0"/>
              <a:t>Nearly 800 British soldiers march to Concord as a result.</a:t>
            </a:r>
          </a:p>
          <a:p>
            <a:pPr>
              <a:buFont typeface="Wingdings" pitchFamily="2" charset="2"/>
              <a:buChar char="q"/>
            </a:pPr>
            <a:endParaRPr lang="en-US" sz="2300" dirty="0"/>
          </a:p>
          <a:p>
            <a:pPr>
              <a:buFont typeface="Wingdings" pitchFamily="2" charset="2"/>
              <a:buChar char="q"/>
            </a:pPr>
            <a:r>
              <a:rPr lang="en-US" sz="2300" dirty="0" smtClean="0"/>
              <a:t>Eventually retreated to Boston; never found weapons</a:t>
            </a:r>
          </a:p>
        </p:txBody>
      </p:sp>
      <p:pic>
        <p:nvPicPr>
          <p:cNvPr id="5" name="Picture 4" descr="American Revolution pg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1400" y="1295400"/>
            <a:ext cx="4191000" cy="33528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  <a:extLst/>
        </p:spPr>
      </p:pic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62188" y="5821363"/>
            <a:ext cx="42672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i="1" dirty="0">
                <a:latin typeface="Calibri" pitchFamily="34" charset="0"/>
              </a:rPr>
              <a:t>“The British are coming!” – Paul Revere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Reluctant Revolutionaries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 rtlCol="0">
            <a:normAutofit/>
          </a:bodyPr>
          <a:lstStyle/>
          <a:p>
            <a:pPr marL="0" indent="0" fontAlgn="auto">
              <a:spcBef>
                <a:spcPct val="45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400" b="1" dirty="0" smtClean="0">
                <a:latin typeface="+mj-lt"/>
              </a:rPr>
              <a:t>“Stand your ground, </a:t>
            </a:r>
            <a:br>
              <a:rPr lang="en-US" sz="2400" b="1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don’t fire unless fired upon.  But if they mean </a:t>
            </a:r>
            <a:br>
              <a:rPr lang="en-US" sz="2400" b="1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to have a war, let it </a:t>
            </a:r>
            <a:br>
              <a:rPr lang="en-US" sz="2400" b="1" dirty="0" smtClean="0">
                <a:latin typeface="+mj-lt"/>
              </a:rPr>
            </a:br>
            <a:r>
              <a:rPr lang="en-US" sz="2400" b="1" dirty="0" smtClean="0">
                <a:latin typeface="+mj-lt"/>
              </a:rPr>
              <a:t>begin here!”</a:t>
            </a:r>
          </a:p>
          <a:p>
            <a:pPr lvl="1" fontAlgn="auto">
              <a:spcBef>
                <a:spcPct val="45000"/>
              </a:spcBef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US" b="1" dirty="0">
                <a:latin typeface="+mj-lt"/>
              </a:rPr>
              <a:t>	</a:t>
            </a:r>
            <a:r>
              <a:rPr lang="en-US" b="1" dirty="0" smtClean="0">
                <a:latin typeface="+mj-lt"/>
              </a:rPr>
              <a:t>Captain </a:t>
            </a:r>
            <a:r>
              <a:rPr lang="en-US" b="1" dirty="0">
                <a:latin typeface="+mj-lt"/>
              </a:rPr>
              <a:t>Parker</a:t>
            </a:r>
            <a:endParaRPr lang="en-US" dirty="0">
              <a:latin typeface="+mj-lt"/>
            </a:endParaRPr>
          </a:p>
        </p:txBody>
      </p:sp>
      <p:pic>
        <p:nvPicPr>
          <p:cNvPr id="5" name="Picture 4" descr="American Revolution pg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600200"/>
            <a:ext cx="2933700" cy="4191000"/>
          </a:xfrm>
          <a:prstGeom prst="rect">
            <a:avLst/>
          </a:prstGeom>
          <a:noFill/>
          <a:effectLst>
            <a:outerShdw dist="35921" dir="2700000" algn="ctr" rotWithShape="0">
              <a:srgbClr val="808080"/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Second Continental Congress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52578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300" dirty="0" smtClean="0"/>
              <a:t>1775 in Philadelphia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900" dirty="0" smtClean="0"/>
              <a:t>Only 12 of 13 colonies</a:t>
            </a:r>
            <a:endParaRPr lang="en-US" sz="1900" dirty="0"/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300" dirty="0" smtClean="0"/>
              <a:t>Met to plan the overthrow of England because they felt the natural rights of people had been violated</a:t>
            </a:r>
          </a:p>
          <a:p>
            <a:pPr lvl="1"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1900" dirty="0" smtClean="0"/>
              <a:t>Created Continental Army</a:t>
            </a:r>
            <a:endParaRPr lang="en-US" sz="2300" dirty="0"/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300" i="1" dirty="0" smtClean="0"/>
              <a:t>Common Sense</a:t>
            </a:r>
            <a:r>
              <a:rPr lang="en-US" sz="2300" dirty="0" smtClean="0"/>
              <a:t> by Thomas Paine (1776)</a:t>
            </a:r>
          </a:p>
          <a:p>
            <a:pPr fontAlgn="auto">
              <a:spcAft>
                <a:spcPts val="0"/>
              </a:spcAft>
              <a:buFontTx/>
              <a:buChar char="-"/>
              <a:defRPr/>
            </a:pPr>
            <a:r>
              <a:rPr lang="en-US" sz="2300" dirty="0" smtClean="0"/>
              <a:t>Promoted independence from England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300" dirty="0" smtClean="0"/>
              <a:t>June 7, 1776 – committee formed to create a declaration </a:t>
            </a:r>
            <a:r>
              <a:rPr lang="en-US" sz="2300" smtClean="0"/>
              <a:t>of independence</a:t>
            </a:r>
            <a:endParaRPr lang="en-US" sz="2300" dirty="0"/>
          </a:p>
        </p:txBody>
      </p:sp>
      <p:pic>
        <p:nvPicPr>
          <p:cNvPr id="11266" name="Picture 2" descr="http://upload.wikimedia.org/wikipedia/commons/thumb/4/4a/Commonsense.jpg/200px-Commonsense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5410200" y="1371600"/>
            <a:ext cx="3203312" cy="50292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3"/>
          <p:cNvSpPr>
            <a:spLocks noGrp="1"/>
          </p:cNvSpPr>
          <p:nvPr>
            <p:ph type="title"/>
          </p:nvPr>
        </p:nvSpPr>
        <p:spPr>
          <a:xfrm>
            <a:off x="1165225" y="152400"/>
            <a:ext cx="7499350" cy="914400"/>
          </a:xfrm>
        </p:spPr>
        <p:txBody>
          <a:bodyPr/>
          <a:lstStyle/>
          <a:p>
            <a:r>
              <a:rPr lang="en-US" smtClean="0"/>
              <a:t>13 Colonies</a:t>
            </a:r>
          </a:p>
        </p:txBody>
      </p:sp>
      <p:pic>
        <p:nvPicPr>
          <p:cNvPr id="1026" name="Picture 2" descr="http://www.jimwegryn.com/Names/Images/13Colonies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2286000" y="1066800"/>
            <a:ext cx="5257800" cy="560832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Life in the colonies…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6482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 smtClean="0"/>
              <a:t>Colonies experienced considerable freedom before the American Revolution.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 smtClean="0"/>
              <a:t>However, England did place some restrictions on the colonies such as: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/>
              <a:t>	</a:t>
            </a:r>
            <a:r>
              <a:rPr lang="en-US" sz="2500" dirty="0"/>
              <a:t> </a:t>
            </a:r>
            <a:r>
              <a:rPr lang="en-US" sz="2500" dirty="0" smtClean="0"/>
              <a:t>       trade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/>
              <a:t>	        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/>
              <a:t>	        $$$ taxes</a:t>
            </a:r>
          </a:p>
        </p:txBody>
      </p:sp>
      <p:pic>
        <p:nvPicPr>
          <p:cNvPr id="7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24400" y="1752600"/>
            <a:ext cx="3905250" cy="2971800"/>
          </a:xfrm>
        </p:spPr>
      </p:pic>
      <p:sp>
        <p:nvSpPr>
          <p:cNvPr id="8" name="Right Arrow 7"/>
          <p:cNvSpPr/>
          <p:nvPr/>
        </p:nvSpPr>
        <p:spPr>
          <a:xfrm>
            <a:off x="0" y="4114800"/>
            <a:ext cx="1066800" cy="381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0" y="4953000"/>
            <a:ext cx="1066800" cy="381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Restricting the colonies…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26670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 smtClean="0"/>
              <a:t>What is </a:t>
            </a:r>
            <a:r>
              <a:rPr lang="en-US" sz="2500" u="sng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mercantilism</a:t>
            </a:r>
            <a:r>
              <a:rPr lang="en-US" sz="2500" dirty="0" smtClean="0"/>
              <a:t>?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2500" dirty="0"/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i="1" dirty="0" smtClean="0"/>
              <a:t>Mercantilism</a:t>
            </a:r>
            <a:r>
              <a:rPr lang="en-US" sz="2500" dirty="0" smtClean="0"/>
              <a:t> is the idea that a country should sell more goods to other countries than it buys.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500" dirty="0"/>
          </a:p>
        </p:txBody>
      </p:sp>
      <p:pic>
        <p:nvPicPr>
          <p:cNvPr id="3074" name="Picture 2" descr="http://t2.gstatic.com/images?q=tbn:ANd9GcRuE35LF1e0E3sr0dX0NWdDArIlBz_Tl17vFue61w2UoqVGgtSuZg&amp;t=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60975" y="4981575"/>
            <a:ext cx="2409825" cy="189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qual 4"/>
          <p:cNvSpPr/>
          <p:nvPr/>
        </p:nvSpPr>
        <p:spPr>
          <a:xfrm>
            <a:off x="4240213" y="5468938"/>
            <a:ext cx="1389062" cy="871537"/>
          </a:xfrm>
          <a:prstGeom prst="math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85800" y="5414560"/>
            <a:ext cx="3409716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lt"/>
              </a:rPr>
              <a:t>13 colonies</a:t>
            </a:r>
          </a:p>
        </p:txBody>
      </p:sp>
      <p:pic>
        <p:nvPicPr>
          <p:cNvPr id="3076" name="Picture 4" descr="http://13coloniesproject.wikispaces.com/file/view/map_for_wiki.jpg/43808323/814x859/map_for_wik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57738" y="1295400"/>
            <a:ext cx="3286125" cy="34575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England goes in DEBT!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6019800" cy="4495800"/>
          </a:xfrm>
        </p:spPr>
        <p:txBody>
          <a:bodyPr rtlCol="0">
            <a:normAutofit fontScale="92500" lnSpcReduction="10000"/>
          </a:bodyPr>
          <a:lstStyle/>
          <a:p>
            <a:pPr marL="0" indent="0" algn="ctr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/>
              <a:t>French and Indian War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2500" dirty="0"/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 smtClean="0"/>
              <a:t>Who?	         England, France, Indians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2500" dirty="0"/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 smtClean="0"/>
              <a:t>Why?		Gain territory 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2500" dirty="0"/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 smtClean="0"/>
              <a:t>Where?		North America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2500" dirty="0"/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 smtClean="0"/>
              <a:t>When?		1754-1763</a:t>
            </a:r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2500" dirty="0"/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 smtClean="0"/>
              <a:t>Result?		England defeats France</a:t>
            </a:r>
            <a:endParaRPr lang="en-US" sz="2500" dirty="0"/>
          </a:p>
        </p:txBody>
      </p:sp>
      <p:sp>
        <p:nvSpPr>
          <p:cNvPr id="6" name="Right Arrow 5"/>
          <p:cNvSpPr/>
          <p:nvPr/>
        </p:nvSpPr>
        <p:spPr>
          <a:xfrm>
            <a:off x="1671638" y="3124200"/>
            <a:ext cx="766762" cy="381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>
            <a:off x="1635125" y="3889375"/>
            <a:ext cx="803275" cy="381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1671638" y="4648200"/>
            <a:ext cx="766762" cy="381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9" name="Right Arrow 8"/>
          <p:cNvSpPr/>
          <p:nvPr/>
        </p:nvSpPr>
        <p:spPr>
          <a:xfrm>
            <a:off x="1671638" y="5473700"/>
            <a:ext cx="766762" cy="381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sp>
        <p:nvSpPr>
          <p:cNvPr id="10" name="Right Arrow 9"/>
          <p:cNvSpPr/>
          <p:nvPr/>
        </p:nvSpPr>
        <p:spPr>
          <a:xfrm>
            <a:off x="1657350" y="2362200"/>
            <a:ext cx="781050" cy="38100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FF00"/>
              </a:solidFill>
            </a:endParaRPr>
          </a:p>
        </p:txBody>
      </p:sp>
      <p:pic>
        <p:nvPicPr>
          <p:cNvPr id="5122" name="Picture 2" descr="http://upload.wikimedia.org/wikipedia/commons/thumb/d/d1/The_Victory_of_Montcalms_Troops_at_Carillon_by_Henry_Alexander_Ogden.JPG/300px-The_Victory_of_Montcalms_Troops_at_Carillon_by_Henry_Alexander_Ogde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0" y="2084388"/>
            <a:ext cx="3122613" cy="2809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England has to find more $$$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" y="1600200"/>
            <a:ext cx="5105400" cy="4525963"/>
          </a:xfrm>
        </p:spPr>
        <p:txBody>
          <a:bodyPr rtlCol="0">
            <a:normAutofit/>
          </a:bodyPr>
          <a:lstStyle/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>
                <a:solidFill>
                  <a:srgbClr val="FF0000"/>
                </a:solidFill>
              </a:rPr>
              <a:t>Question: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/>
              <a:t>How does England pay off the debt from the war?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>
                <a:solidFill>
                  <a:srgbClr val="FF0000"/>
                </a:solidFill>
              </a:rPr>
              <a:t>Answer: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/>
              <a:t>England creates higher taxes.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500" dirty="0"/>
          </a:p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i="1" dirty="0" smtClean="0"/>
              <a:t> </a:t>
            </a:r>
            <a:r>
              <a:rPr lang="en-US" sz="2500" i="1" u="sng" dirty="0" smtClean="0">
                <a:solidFill>
                  <a:schemeClr val="accent1"/>
                </a:solidFill>
              </a:rPr>
              <a:t>Stamp Act </a:t>
            </a:r>
            <a:r>
              <a:rPr lang="en-US" sz="2500" dirty="0" smtClean="0"/>
              <a:t>(</a:t>
            </a:r>
            <a:r>
              <a:rPr lang="en-US" sz="2500" i="1" dirty="0" smtClean="0"/>
              <a:t>1765</a:t>
            </a:r>
            <a:r>
              <a:rPr lang="en-US" sz="2500" dirty="0" smtClean="0"/>
              <a:t>):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/>
              <a:t>Required colonists to attach expensive tax stamps to all newspapers and legal documents.</a:t>
            </a:r>
          </a:p>
        </p:txBody>
      </p:sp>
      <p:pic>
        <p:nvPicPr>
          <p:cNvPr id="5" name="Picture 4" descr="American Revolution pg 8 resistan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219200"/>
            <a:ext cx="3429000" cy="480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restrictions…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 smtClean="0"/>
              <a:t> </a:t>
            </a:r>
            <a:r>
              <a:rPr lang="en-US" sz="2500" i="1" u="sng" dirty="0" smtClean="0">
                <a:solidFill>
                  <a:schemeClr val="accent1"/>
                </a:solidFill>
              </a:rPr>
              <a:t>Townshend Acts</a:t>
            </a:r>
            <a:r>
              <a:rPr lang="en-US" sz="2500" dirty="0" smtClean="0">
                <a:solidFill>
                  <a:schemeClr val="accent1"/>
                </a:solidFill>
              </a:rPr>
              <a:t> </a:t>
            </a:r>
            <a:r>
              <a:rPr lang="en-US" sz="2500" dirty="0" smtClean="0"/>
              <a:t>(1767):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/>
              <a:t>New taxes on items sent to the colonies such as:</a:t>
            </a:r>
          </a:p>
          <a:p>
            <a:pPr marL="339725" indent="-33972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/>
              <a:t>	</a:t>
            </a:r>
            <a:r>
              <a:rPr lang="en-US" sz="2500" dirty="0" smtClean="0"/>
              <a:t>- glass</a:t>
            </a:r>
          </a:p>
          <a:p>
            <a:pPr marL="339725" indent="-33972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/>
              <a:t> </a:t>
            </a:r>
            <a:r>
              <a:rPr lang="en-US" sz="2500" dirty="0" smtClean="0"/>
              <a:t>    - tea</a:t>
            </a:r>
          </a:p>
          <a:p>
            <a:pPr marL="339725" indent="-33972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/>
              <a:t> </a:t>
            </a:r>
            <a:r>
              <a:rPr lang="en-US" sz="2500" dirty="0" smtClean="0"/>
              <a:t>    - paper</a:t>
            </a:r>
          </a:p>
          <a:p>
            <a:pPr marL="339725" indent="-339725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/>
              <a:t> </a:t>
            </a:r>
            <a:r>
              <a:rPr lang="en-US" sz="2500" dirty="0" smtClean="0"/>
              <a:t>    - lead</a:t>
            </a:r>
            <a:endParaRPr lang="en-US" sz="2500" dirty="0"/>
          </a:p>
        </p:txBody>
      </p:sp>
      <p:pic>
        <p:nvPicPr>
          <p:cNvPr id="5" name="Picture 4" descr="American Revolution pg 10 townshend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1219200"/>
            <a:ext cx="3429000" cy="4752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Boston Massacre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2209800"/>
            <a:ext cx="7848600" cy="4525963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sz="2500" dirty="0" smtClean="0"/>
              <a:t>March 5, 1770: colonists threw snowballs at British guard</a:t>
            </a:r>
          </a:p>
          <a:p>
            <a:pPr>
              <a:buFont typeface="Wingdings" pitchFamily="2" charset="2"/>
              <a:buChar char="q"/>
            </a:pPr>
            <a:r>
              <a:rPr lang="en-US" sz="2500" dirty="0" smtClean="0"/>
              <a:t>British officers/soldiers gathered as reinforcements</a:t>
            </a:r>
          </a:p>
          <a:p>
            <a:pPr>
              <a:buFont typeface="Wingdings" pitchFamily="2" charset="2"/>
              <a:buChar char="q"/>
            </a:pPr>
            <a:r>
              <a:rPr lang="en-US" sz="2500" dirty="0" smtClean="0"/>
              <a:t>Actual accounts are unknown</a:t>
            </a:r>
          </a:p>
          <a:p>
            <a:pPr>
              <a:buFont typeface="Wingdings" pitchFamily="2" charset="2"/>
              <a:buChar char="q"/>
            </a:pPr>
            <a:r>
              <a:rPr lang="en-US" sz="2500" dirty="0" smtClean="0"/>
              <a:t>Someone yelled “FIRE!” –                                                                    British soldiers fired into                                                                 crowd</a:t>
            </a:r>
          </a:p>
          <a:p>
            <a:pPr>
              <a:buFont typeface="Wingdings" pitchFamily="2" charset="2"/>
              <a:buChar char="q"/>
            </a:pPr>
            <a:r>
              <a:rPr lang="en-US" sz="2500" dirty="0" smtClean="0"/>
              <a:t>5 people died &amp; colonists                                                                    named it the Boston Massacre</a:t>
            </a:r>
          </a:p>
          <a:p>
            <a:pPr>
              <a:buFont typeface="Wingdings" pitchFamily="2" charset="2"/>
              <a:buChar char="q"/>
            </a:pPr>
            <a:endParaRPr lang="en-US" sz="2500" dirty="0" smtClean="0"/>
          </a:p>
          <a:p>
            <a:pPr>
              <a:buFont typeface="Wingdings" pitchFamily="2" charset="2"/>
              <a:buChar char="q"/>
            </a:pPr>
            <a:endParaRPr lang="en-US" sz="25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886200"/>
            <a:ext cx="3692556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More restrictions…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038600" cy="4525963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Wingdings" pitchFamily="2" charset="2"/>
              <a:buChar char="q"/>
              <a:defRPr/>
            </a:pPr>
            <a:r>
              <a:rPr lang="en-US" sz="2500" dirty="0" smtClean="0"/>
              <a:t> </a:t>
            </a:r>
            <a:r>
              <a:rPr lang="en-US" sz="2500" i="1" u="sng" dirty="0" smtClean="0">
                <a:solidFill>
                  <a:schemeClr val="accent1"/>
                </a:solidFill>
              </a:rPr>
              <a:t>Tea Acts</a:t>
            </a:r>
            <a:r>
              <a:rPr lang="en-US" sz="2500" dirty="0" smtClean="0"/>
              <a:t> (1773):</a:t>
            </a:r>
          </a:p>
          <a:p>
            <a:pPr marL="0" indent="0"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sz="2500" dirty="0" smtClean="0"/>
              <a:t>Allowed England to sell tea much cheaper than colonial sellers, essentially bypassing them and making more a profit.</a:t>
            </a:r>
            <a:endParaRPr lang="en-US" sz="2500" dirty="0"/>
          </a:p>
        </p:txBody>
      </p:sp>
      <p:pic>
        <p:nvPicPr>
          <p:cNvPr id="5" name="Picture 4" descr="American Revolution pg 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59263" y="1447800"/>
            <a:ext cx="4691062" cy="30622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497</TotalTime>
  <Words>462</Words>
  <Application>Microsoft Office PowerPoint</Application>
  <PresentationFormat>On-screen Show (4:3)</PresentationFormat>
  <Paragraphs>92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The Road to Revolution…</vt:lpstr>
      <vt:lpstr>13 Colonies</vt:lpstr>
      <vt:lpstr>Life in the colonies…</vt:lpstr>
      <vt:lpstr>Restricting the colonies…</vt:lpstr>
      <vt:lpstr>England goes in DEBT!</vt:lpstr>
      <vt:lpstr>England has to find more $$$</vt:lpstr>
      <vt:lpstr>More restrictions…</vt:lpstr>
      <vt:lpstr>Boston Massacre</vt:lpstr>
      <vt:lpstr>More restrictions…</vt:lpstr>
      <vt:lpstr>Boston Tea Party</vt:lpstr>
      <vt:lpstr>How do the British react?</vt:lpstr>
      <vt:lpstr>Moving toward Independence!</vt:lpstr>
      <vt:lpstr>The First Continental Congress</vt:lpstr>
      <vt:lpstr>Lexington and Concord</vt:lpstr>
      <vt:lpstr>Reluctant Revolutionaries</vt:lpstr>
      <vt:lpstr>The Second Continental Congress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Road to Revolution…</dc:title>
  <dc:creator>Owner</dc:creator>
  <cp:lastModifiedBy>Teacher</cp:lastModifiedBy>
  <cp:revision>37</cp:revision>
  <cp:lastPrinted>2012-09-03T20:45:52Z</cp:lastPrinted>
  <dcterms:created xsi:type="dcterms:W3CDTF">2012-08-30T01:17:12Z</dcterms:created>
  <dcterms:modified xsi:type="dcterms:W3CDTF">2013-08-26T18:18:37Z</dcterms:modified>
</cp:coreProperties>
</file>