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39" name="Rectangle 37"/>
          <p:cNvSpPr>
            <a:spLocks noGrp="1" noChangeArrowheads="1"/>
          </p:cNvSpPr>
          <p:nvPr>
            <p:ph type="dt" sz="half" idx="10"/>
          </p:nvPr>
        </p:nvSpPr>
        <p:spPr/>
        <p:txBody>
          <a:bodyPr/>
          <a:lstStyle>
            <a:lvl1pPr>
              <a:defRPr smtClean="0"/>
            </a:lvl1pPr>
          </a:lstStyle>
          <a:p>
            <a:pPr>
              <a:defRPr/>
            </a:pPr>
            <a:endParaRPr lang="en-US"/>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p>
        </p:txBody>
      </p:sp>
      <p:sp>
        <p:nvSpPr>
          <p:cNvPr id="41" name="Rectangle 41"/>
          <p:cNvSpPr>
            <a:spLocks noGrp="1" noChangeArrowheads="1"/>
          </p:cNvSpPr>
          <p:nvPr>
            <p:ph type="sldNum" sz="quarter" idx="12"/>
          </p:nvPr>
        </p:nvSpPr>
        <p:spPr/>
        <p:txBody>
          <a:bodyPr/>
          <a:lstStyle>
            <a:lvl1pPr>
              <a:defRPr smtClean="0"/>
            </a:lvl1pPr>
          </a:lstStyle>
          <a:p>
            <a:pPr>
              <a:defRPr/>
            </a:pPr>
            <a:fld id="{B9AFE98A-4D18-4DF1-8832-1C7AB5BAAE51}" type="slidenum">
              <a:rPr lang="en-US"/>
              <a:pPr>
                <a:defRPr/>
              </a:pPr>
              <a:t>‹#›</a:t>
            </a:fld>
            <a:endParaRPr lang="en-US"/>
          </a:p>
        </p:txBody>
      </p:sp>
    </p:spTree>
    <p:extLst>
      <p:ext uri="{BB962C8B-B14F-4D97-AF65-F5344CB8AC3E}">
        <p14:creationId xmlns:p14="http://schemas.microsoft.com/office/powerpoint/2010/main" val="137345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9473277E-9C2F-4771-86B1-E89FAC8ADA83}" type="slidenum">
              <a:rPr lang="en-US"/>
              <a:pPr>
                <a:defRPr/>
              </a:pPr>
              <a:t>‹#›</a:t>
            </a:fld>
            <a:endParaRPr lang="en-US"/>
          </a:p>
        </p:txBody>
      </p:sp>
    </p:spTree>
    <p:extLst>
      <p:ext uri="{BB962C8B-B14F-4D97-AF65-F5344CB8AC3E}">
        <p14:creationId xmlns:p14="http://schemas.microsoft.com/office/powerpoint/2010/main" val="83305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43C66152-2098-4BD5-AF26-6433D267BAC4}" type="slidenum">
              <a:rPr lang="en-US"/>
              <a:pPr>
                <a:defRPr/>
              </a:pPr>
              <a:t>‹#›</a:t>
            </a:fld>
            <a:endParaRPr lang="en-US"/>
          </a:p>
        </p:txBody>
      </p:sp>
    </p:spTree>
    <p:extLst>
      <p:ext uri="{BB962C8B-B14F-4D97-AF65-F5344CB8AC3E}">
        <p14:creationId xmlns:p14="http://schemas.microsoft.com/office/powerpoint/2010/main" val="271919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3D5999F-C3FE-4687-86A7-36A46A8E9EB2}" type="slidenum">
              <a:rPr lang="en-US"/>
              <a:pPr>
                <a:defRPr/>
              </a:pPr>
              <a:t>‹#›</a:t>
            </a:fld>
            <a:endParaRPr lang="en-US"/>
          </a:p>
        </p:txBody>
      </p:sp>
    </p:spTree>
    <p:extLst>
      <p:ext uri="{BB962C8B-B14F-4D97-AF65-F5344CB8AC3E}">
        <p14:creationId xmlns:p14="http://schemas.microsoft.com/office/powerpoint/2010/main" val="370893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D0573EF-A92E-46D4-A6A7-8272ADE40C61}" type="slidenum">
              <a:rPr lang="en-US"/>
              <a:pPr>
                <a:defRPr/>
              </a:pPr>
              <a:t>‹#›</a:t>
            </a:fld>
            <a:endParaRPr lang="en-US"/>
          </a:p>
        </p:txBody>
      </p:sp>
    </p:spTree>
    <p:extLst>
      <p:ext uri="{BB962C8B-B14F-4D97-AF65-F5344CB8AC3E}">
        <p14:creationId xmlns:p14="http://schemas.microsoft.com/office/powerpoint/2010/main" val="46773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20BB9F79-4306-4FC1-AF4A-77959A4971C6}" type="slidenum">
              <a:rPr lang="en-US"/>
              <a:pPr>
                <a:defRPr/>
              </a:pPr>
              <a:t>‹#›</a:t>
            </a:fld>
            <a:endParaRPr lang="en-US"/>
          </a:p>
        </p:txBody>
      </p:sp>
    </p:spTree>
    <p:extLst>
      <p:ext uri="{BB962C8B-B14F-4D97-AF65-F5344CB8AC3E}">
        <p14:creationId xmlns:p14="http://schemas.microsoft.com/office/powerpoint/2010/main" val="32443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A5CC0980-04AF-4838-A0C4-32749AF9221B}" type="slidenum">
              <a:rPr lang="en-US"/>
              <a:pPr>
                <a:defRPr/>
              </a:pPr>
              <a:t>‹#›</a:t>
            </a:fld>
            <a:endParaRPr lang="en-US"/>
          </a:p>
        </p:txBody>
      </p:sp>
    </p:spTree>
    <p:extLst>
      <p:ext uri="{BB962C8B-B14F-4D97-AF65-F5344CB8AC3E}">
        <p14:creationId xmlns:p14="http://schemas.microsoft.com/office/powerpoint/2010/main" val="92437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F70AAA2-887B-47CA-8AAB-6BA9F2F51F00}" type="slidenum">
              <a:rPr lang="en-US"/>
              <a:pPr>
                <a:defRPr/>
              </a:pPr>
              <a:t>‹#›</a:t>
            </a:fld>
            <a:endParaRPr lang="en-US"/>
          </a:p>
        </p:txBody>
      </p:sp>
    </p:spTree>
    <p:extLst>
      <p:ext uri="{BB962C8B-B14F-4D97-AF65-F5344CB8AC3E}">
        <p14:creationId xmlns:p14="http://schemas.microsoft.com/office/powerpoint/2010/main" val="381006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579584F-DF1E-4463-BB73-AB92C19A0B2A}" type="slidenum">
              <a:rPr lang="en-US"/>
              <a:pPr>
                <a:defRPr/>
              </a:pPr>
              <a:t>‹#›</a:t>
            </a:fld>
            <a:endParaRPr lang="en-US"/>
          </a:p>
        </p:txBody>
      </p:sp>
    </p:spTree>
    <p:extLst>
      <p:ext uri="{BB962C8B-B14F-4D97-AF65-F5344CB8AC3E}">
        <p14:creationId xmlns:p14="http://schemas.microsoft.com/office/powerpoint/2010/main" val="300287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2D92E9D-3A35-4653-AF06-B77497EEA53A}" type="slidenum">
              <a:rPr lang="en-US"/>
              <a:pPr>
                <a:defRPr/>
              </a:pPr>
              <a:t>‹#›</a:t>
            </a:fld>
            <a:endParaRPr lang="en-US"/>
          </a:p>
        </p:txBody>
      </p:sp>
    </p:spTree>
    <p:extLst>
      <p:ext uri="{BB962C8B-B14F-4D97-AF65-F5344CB8AC3E}">
        <p14:creationId xmlns:p14="http://schemas.microsoft.com/office/powerpoint/2010/main" val="224507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A781BB42-0A00-4B6C-8AD2-586E912AB330}" type="slidenum">
              <a:rPr lang="en-US"/>
              <a:pPr>
                <a:defRPr/>
              </a:pPr>
              <a:t>‹#›</a:t>
            </a:fld>
            <a:endParaRPr lang="en-US"/>
          </a:p>
        </p:txBody>
      </p:sp>
    </p:spTree>
    <p:extLst>
      <p:ext uri="{BB962C8B-B14F-4D97-AF65-F5344CB8AC3E}">
        <p14:creationId xmlns:p14="http://schemas.microsoft.com/office/powerpoint/2010/main" val="385146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3521E2F1-8D94-47AC-9756-9EF47F7DB084}" type="slidenum">
              <a:rPr lang="en-US"/>
              <a:pPr>
                <a:defRPr/>
              </a:pPr>
              <a:t>‹#›</a:t>
            </a:fld>
            <a:endParaRPr lang="en-US"/>
          </a:p>
        </p:txBody>
      </p:sp>
    </p:spTree>
    <p:extLst>
      <p:ext uri="{BB962C8B-B14F-4D97-AF65-F5344CB8AC3E}">
        <p14:creationId xmlns:p14="http://schemas.microsoft.com/office/powerpoint/2010/main" val="48631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41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E7F81F3-5E55-45D5-BC34-17BA813AF42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5.xml"/><Relationship Id="rId2" Type="http://schemas.openxmlformats.org/officeDocument/2006/relationships/slide" Target="slide2.xml"/><Relationship Id="rId16" Type="http://schemas.openxmlformats.org/officeDocument/2006/relationships/slide" Target="slide16.xml"/><Relationship Id="rId20" Type="http://schemas.openxmlformats.org/officeDocument/2006/relationships/slide" Target="slide20.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4.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3.xml"/><Relationship Id="rId10" Type="http://schemas.openxmlformats.org/officeDocument/2006/relationships/slide" Target="slide10.xml"/><Relationship Id="rId19" Type="http://schemas.openxmlformats.org/officeDocument/2006/relationships/slide" Target="slide19.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7174" name="Rectangle 6"/>
          <p:cNvSpPr>
            <a:spLocks noGrp="1" noChangeArrowheads="1"/>
          </p:cNvSpPr>
          <p:nvPr>
            <p:ph type="body" sz="half" idx="1"/>
          </p:nvPr>
        </p:nvSpPr>
        <p:spPr>
          <a:xfrm>
            <a:off x="457200" y="1219200"/>
            <a:ext cx="4038600" cy="5257800"/>
          </a:xfrm>
        </p:spPr>
        <p:txBody>
          <a:bodyPr/>
          <a:lstStyle/>
          <a:p>
            <a:pPr eaLnBrk="1" hangingPunct="1">
              <a:defRPr/>
            </a:pPr>
            <a:r>
              <a:rPr lang="en-US" sz="1800" b="1" smtClean="0">
                <a:latin typeface="Comic Sans MS" pitchFamily="66" charset="0"/>
                <a:hlinkClick r:id="rId2" action="ppaction://hlinksldjump"/>
              </a:rPr>
              <a:t>Marbury v. Madison (1803)</a:t>
            </a:r>
            <a:endParaRPr lang="en-US" sz="1800" b="1" smtClean="0">
              <a:latin typeface="Comic Sans MS" pitchFamily="66" charset="0"/>
            </a:endParaRPr>
          </a:p>
          <a:p>
            <a:pPr eaLnBrk="1" hangingPunct="1">
              <a:defRPr/>
            </a:pPr>
            <a:r>
              <a:rPr lang="en-US" sz="1800" b="1" smtClean="0">
                <a:latin typeface="Comic Sans MS" pitchFamily="66" charset="0"/>
                <a:hlinkClick r:id="rId3" action="ppaction://hlinksldjump"/>
              </a:rPr>
              <a:t>McCulloch v. Maryland (1819)</a:t>
            </a:r>
            <a:endParaRPr lang="en-US" sz="1800" b="1" smtClean="0">
              <a:latin typeface="Comic Sans MS" pitchFamily="66" charset="0"/>
            </a:endParaRPr>
          </a:p>
          <a:p>
            <a:pPr eaLnBrk="1" hangingPunct="1">
              <a:defRPr/>
            </a:pPr>
            <a:r>
              <a:rPr lang="en-US" sz="1800" b="1" smtClean="0">
                <a:latin typeface="Comic Sans MS" pitchFamily="66" charset="0"/>
                <a:hlinkClick r:id="rId4" action="ppaction://hlinksldjump"/>
              </a:rPr>
              <a:t>Gibbons v. Ogden (1824)</a:t>
            </a:r>
            <a:endParaRPr lang="en-US" sz="1800" b="1" smtClean="0">
              <a:latin typeface="Comic Sans MS" pitchFamily="66" charset="0"/>
            </a:endParaRPr>
          </a:p>
          <a:p>
            <a:pPr eaLnBrk="1" hangingPunct="1">
              <a:defRPr/>
            </a:pPr>
            <a:r>
              <a:rPr lang="en-US" sz="1800" b="1" smtClean="0">
                <a:latin typeface="Comic Sans MS" pitchFamily="66" charset="0"/>
                <a:hlinkClick r:id="rId5" action="ppaction://hlinksldjump"/>
              </a:rPr>
              <a:t>Dred Scott v. Sanford (1857)</a:t>
            </a:r>
            <a:endParaRPr lang="en-US" sz="1800" b="1" smtClean="0">
              <a:latin typeface="Comic Sans MS" pitchFamily="66" charset="0"/>
            </a:endParaRPr>
          </a:p>
          <a:p>
            <a:pPr eaLnBrk="1" hangingPunct="1">
              <a:defRPr/>
            </a:pPr>
            <a:r>
              <a:rPr lang="en-US" sz="1800" b="1" smtClean="0">
                <a:latin typeface="Comic Sans MS" pitchFamily="66" charset="0"/>
                <a:hlinkClick r:id="rId6" action="ppaction://hlinksldjump"/>
              </a:rPr>
              <a:t>Plessy v. Ferguson (1896)</a:t>
            </a:r>
            <a:endParaRPr lang="en-US" sz="1800" b="1" smtClean="0">
              <a:latin typeface="Comic Sans MS" pitchFamily="66" charset="0"/>
            </a:endParaRPr>
          </a:p>
          <a:p>
            <a:pPr eaLnBrk="1" hangingPunct="1">
              <a:defRPr/>
            </a:pPr>
            <a:r>
              <a:rPr lang="en-US" sz="1800" b="1" smtClean="0">
                <a:latin typeface="Comic Sans MS" pitchFamily="66" charset="0"/>
                <a:hlinkClick r:id="rId7" action="ppaction://hlinksldjump"/>
              </a:rPr>
              <a:t>Muller v. Oregon (1906)</a:t>
            </a:r>
            <a:endParaRPr lang="en-US" sz="1800" b="1" smtClean="0">
              <a:latin typeface="Comic Sans MS" pitchFamily="66" charset="0"/>
            </a:endParaRPr>
          </a:p>
          <a:p>
            <a:pPr eaLnBrk="1" hangingPunct="1">
              <a:defRPr/>
            </a:pPr>
            <a:r>
              <a:rPr lang="en-US" sz="1800" b="1" smtClean="0">
                <a:latin typeface="Comic Sans MS" pitchFamily="66" charset="0"/>
                <a:hlinkClick r:id="rId8" action="ppaction://hlinksldjump"/>
              </a:rPr>
              <a:t>Schenck v. United States (1919)</a:t>
            </a:r>
            <a:endParaRPr lang="en-US" sz="1800" b="1" smtClean="0">
              <a:latin typeface="Comic Sans MS" pitchFamily="66" charset="0"/>
            </a:endParaRPr>
          </a:p>
          <a:p>
            <a:pPr eaLnBrk="1" hangingPunct="1">
              <a:defRPr/>
            </a:pPr>
            <a:r>
              <a:rPr lang="en-US" sz="1800" b="1" smtClean="0">
                <a:latin typeface="Comic Sans MS" pitchFamily="66" charset="0"/>
                <a:hlinkClick r:id="rId9" action="ppaction://hlinksldjump"/>
              </a:rPr>
              <a:t>Korematsu v. United States (1944)</a:t>
            </a:r>
            <a:endParaRPr lang="en-US" sz="1800" b="1" smtClean="0">
              <a:latin typeface="Comic Sans MS" pitchFamily="66" charset="0"/>
            </a:endParaRPr>
          </a:p>
          <a:p>
            <a:pPr eaLnBrk="1" hangingPunct="1">
              <a:defRPr/>
            </a:pPr>
            <a:r>
              <a:rPr lang="en-US" sz="1800" b="1" smtClean="0">
                <a:latin typeface="Comic Sans MS" pitchFamily="66" charset="0"/>
                <a:hlinkClick r:id="rId10" action="ppaction://hlinksldjump"/>
              </a:rPr>
              <a:t>Brown v. Board of Education (1954)</a:t>
            </a:r>
            <a:endParaRPr lang="en-US" sz="1800" b="1" smtClean="0">
              <a:latin typeface="Comic Sans MS" pitchFamily="66" charset="0"/>
            </a:endParaRPr>
          </a:p>
          <a:p>
            <a:pPr eaLnBrk="1" hangingPunct="1">
              <a:defRPr/>
            </a:pPr>
            <a:r>
              <a:rPr lang="en-US" sz="1800" b="1" smtClean="0">
                <a:latin typeface="Comic Sans MS" pitchFamily="66" charset="0"/>
                <a:hlinkClick r:id="rId11" action="ppaction://hlinksldjump"/>
              </a:rPr>
              <a:t>Mapp v. Ohio (1961)</a:t>
            </a:r>
            <a:endParaRPr lang="en-US" sz="1800" b="1" smtClean="0">
              <a:latin typeface="Comic Sans MS" pitchFamily="66" charset="0"/>
            </a:endParaRPr>
          </a:p>
          <a:p>
            <a:pPr eaLnBrk="1" hangingPunct="1">
              <a:defRPr/>
            </a:pPr>
            <a:r>
              <a:rPr lang="en-US" sz="1800" b="1" smtClean="0">
                <a:latin typeface="Comic Sans MS" pitchFamily="66" charset="0"/>
                <a:hlinkClick r:id="rId12" action="ppaction://hlinksldjump"/>
              </a:rPr>
              <a:t>Engel v. Vitale (1962)</a:t>
            </a:r>
            <a:endParaRPr lang="en-US" sz="1800" b="1" smtClean="0">
              <a:latin typeface="Comic Sans MS" pitchFamily="66" charset="0"/>
            </a:endParaRPr>
          </a:p>
          <a:p>
            <a:pPr eaLnBrk="1" hangingPunct="1">
              <a:defRPr/>
            </a:pPr>
            <a:r>
              <a:rPr lang="en-US" sz="1800" b="1" smtClean="0">
                <a:latin typeface="Comic Sans MS" pitchFamily="66" charset="0"/>
                <a:hlinkClick r:id="rId13" action="ppaction://hlinksldjump"/>
              </a:rPr>
              <a:t>Gideon v. Wainwright (1963)</a:t>
            </a:r>
            <a:endParaRPr lang="en-US" sz="1800" b="1" smtClean="0">
              <a:latin typeface="Comic Sans MS" pitchFamily="66" charset="0"/>
            </a:endParaRPr>
          </a:p>
          <a:p>
            <a:pPr eaLnBrk="1" hangingPunct="1">
              <a:defRPr/>
            </a:pPr>
            <a:r>
              <a:rPr lang="en-US" sz="1800" b="1" smtClean="0">
                <a:latin typeface="Comic Sans MS" pitchFamily="66" charset="0"/>
                <a:hlinkClick r:id="rId14" action="ppaction://hlinksldjump"/>
              </a:rPr>
              <a:t>Escobedo v. Illinois (1964)</a:t>
            </a:r>
            <a:endParaRPr lang="en-US" sz="1800" b="1" smtClean="0">
              <a:latin typeface="Comic Sans MS" pitchFamily="66" charset="0"/>
            </a:endParaRPr>
          </a:p>
          <a:p>
            <a:pPr eaLnBrk="1" hangingPunct="1">
              <a:defRPr/>
            </a:pPr>
            <a:endParaRPr lang="en-US" sz="1800" b="1" smtClean="0">
              <a:latin typeface="Comic Sans MS" pitchFamily="66" charset="0"/>
            </a:endParaRPr>
          </a:p>
        </p:txBody>
      </p:sp>
      <p:sp>
        <p:nvSpPr>
          <p:cNvPr id="7175" name="Rectangle 7"/>
          <p:cNvSpPr>
            <a:spLocks noGrp="1" noChangeArrowheads="1"/>
          </p:cNvSpPr>
          <p:nvPr>
            <p:ph type="body" sz="half" idx="2"/>
          </p:nvPr>
        </p:nvSpPr>
        <p:spPr>
          <a:xfrm>
            <a:off x="4648200" y="1219200"/>
            <a:ext cx="4038600" cy="5334000"/>
          </a:xfrm>
        </p:spPr>
        <p:txBody>
          <a:bodyPr/>
          <a:lstStyle/>
          <a:p>
            <a:pPr eaLnBrk="1" hangingPunct="1">
              <a:defRPr/>
            </a:pPr>
            <a:r>
              <a:rPr lang="en-US" sz="1800" b="1" smtClean="0">
                <a:latin typeface="Comic Sans MS" pitchFamily="66" charset="0"/>
                <a:hlinkClick r:id="rId15" action="ppaction://hlinksldjump"/>
              </a:rPr>
              <a:t>Reynolds v. Sims (1964)</a:t>
            </a:r>
            <a:endParaRPr lang="en-US" sz="1800" b="1" smtClean="0">
              <a:latin typeface="Comic Sans MS" pitchFamily="66" charset="0"/>
            </a:endParaRPr>
          </a:p>
          <a:p>
            <a:pPr eaLnBrk="1" hangingPunct="1">
              <a:defRPr/>
            </a:pPr>
            <a:r>
              <a:rPr lang="en-US" sz="1800" b="1" smtClean="0">
                <a:latin typeface="Comic Sans MS" pitchFamily="66" charset="0"/>
                <a:hlinkClick r:id="rId16" action="ppaction://hlinksldjump"/>
              </a:rPr>
              <a:t>Miranda v. Arizona (1966)</a:t>
            </a:r>
            <a:endParaRPr lang="en-US" sz="1800" b="1" smtClean="0">
              <a:latin typeface="Comic Sans MS" pitchFamily="66" charset="0"/>
            </a:endParaRPr>
          </a:p>
          <a:p>
            <a:pPr eaLnBrk="1" hangingPunct="1">
              <a:defRPr/>
            </a:pPr>
            <a:r>
              <a:rPr lang="en-US" sz="1800" b="1" smtClean="0">
                <a:latin typeface="Comic Sans MS" pitchFamily="66" charset="0"/>
                <a:hlinkClick r:id="rId17" action="ppaction://hlinksldjump"/>
              </a:rPr>
              <a:t>Tinker v. Des Moines (1969)</a:t>
            </a:r>
            <a:endParaRPr lang="en-US" sz="1800" b="1" smtClean="0">
              <a:latin typeface="Comic Sans MS" pitchFamily="66" charset="0"/>
            </a:endParaRPr>
          </a:p>
          <a:p>
            <a:pPr eaLnBrk="1" hangingPunct="1">
              <a:defRPr/>
            </a:pPr>
            <a:r>
              <a:rPr lang="en-US" sz="1800" b="1" smtClean="0">
                <a:latin typeface="Comic Sans MS" pitchFamily="66" charset="0"/>
                <a:hlinkClick r:id="rId18" action="ppaction://hlinksldjump"/>
              </a:rPr>
              <a:t>NY Times v. United States (1971) </a:t>
            </a:r>
            <a:endParaRPr lang="en-US" sz="1800" b="1" smtClean="0">
              <a:latin typeface="Comic Sans MS" pitchFamily="66" charset="0"/>
            </a:endParaRPr>
          </a:p>
          <a:p>
            <a:pPr eaLnBrk="1" hangingPunct="1">
              <a:defRPr/>
            </a:pPr>
            <a:r>
              <a:rPr lang="en-US" sz="1800" b="1" smtClean="0">
                <a:latin typeface="Comic Sans MS" pitchFamily="66" charset="0"/>
                <a:hlinkClick r:id="rId19" action="ppaction://hlinksldjump"/>
              </a:rPr>
              <a:t>Roe v. Wade (1973)</a:t>
            </a:r>
            <a:endParaRPr lang="en-US" sz="1800" b="1" smtClean="0">
              <a:latin typeface="Comic Sans MS" pitchFamily="66" charset="0"/>
            </a:endParaRPr>
          </a:p>
          <a:p>
            <a:pPr eaLnBrk="1" hangingPunct="1">
              <a:defRPr/>
            </a:pPr>
            <a:r>
              <a:rPr lang="en-US" sz="1800" b="1" smtClean="0">
                <a:latin typeface="Comic Sans MS" pitchFamily="66" charset="0"/>
                <a:hlinkClick r:id="rId20" action="ppaction://hlinksldjump"/>
              </a:rPr>
              <a:t>United States v. Nixon (1974)</a:t>
            </a:r>
            <a:endParaRPr lang="en-US" sz="1800" b="1" smtClean="0">
              <a:latin typeface="Comic Sans MS" pitchFamily="66" charset="0"/>
            </a:endParaRPr>
          </a:p>
          <a:p>
            <a:pPr eaLnBrk="1" hangingPunct="1">
              <a:defRPr/>
            </a:pPr>
            <a:r>
              <a:rPr lang="en-US" sz="1800" b="1" smtClean="0">
                <a:latin typeface="Comic Sans MS" pitchFamily="66" charset="0"/>
                <a:hlinkClick r:id="rId21" action="ppaction://hlinksldjump"/>
              </a:rPr>
              <a:t>Regents of the University of California v. Bakke (1978)</a:t>
            </a:r>
            <a:endParaRPr lang="en-US" sz="1800" b="1" smtClean="0">
              <a:latin typeface="Comic Sans MS" pitchFamily="66" charset="0"/>
            </a:endParaRPr>
          </a:p>
          <a:p>
            <a:pPr eaLnBrk="1" hangingPunct="1">
              <a:defRPr/>
            </a:pPr>
            <a:r>
              <a:rPr lang="en-US" sz="1800" b="1" smtClean="0">
                <a:latin typeface="Comic Sans MS" pitchFamily="66" charset="0"/>
                <a:hlinkClick r:id="rId22" action="ppaction://hlinksldjump"/>
              </a:rPr>
              <a:t>New Jersey v. T.L.O (1985)</a:t>
            </a:r>
            <a:endParaRPr lang="en-US" sz="1800" b="1" smtClean="0">
              <a:latin typeface="Comic Sans MS" pitchFamily="66" charset="0"/>
            </a:endParaRPr>
          </a:p>
          <a:p>
            <a:pPr eaLnBrk="1" hangingPunct="1">
              <a:defRPr/>
            </a:pPr>
            <a:r>
              <a:rPr lang="en-US" sz="1800" b="1" smtClean="0">
                <a:latin typeface="Comic Sans MS" pitchFamily="66" charset="0"/>
                <a:hlinkClick r:id="rId23" action="ppaction://hlinksldjump"/>
              </a:rPr>
              <a:t>Hazelwood School District v. Kuhlmeier (1988)</a:t>
            </a:r>
            <a:endParaRPr lang="en-US" sz="1800" b="1" smtClean="0">
              <a:latin typeface="Comic Sans MS" pitchFamily="66" charset="0"/>
            </a:endParaRPr>
          </a:p>
          <a:p>
            <a:pPr eaLnBrk="1" hangingPunct="1">
              <a:defRPr/>
            </a:pPr>
            <a:r>
              <a:rPr lang="en-US" sz="1800" b="1" smtClean="0">
                <a:latin typeface="Comic Sans MS" pitchFamily="66" charset="0"/>
                <a:hlinkClick r:id="rId24" action="ppaction://hlinksldjump"/>
              </a:rPr>
              <a:t>Texas v. Johnson (1989)</a:t>
            </a:r>
            <a:endParaRPr lang="en-US" sz="1800" b="1" smtClean="0">
              <a:latin typeface="Comic Sans MS" pitchFamily="66" charset="0"/>
            </a:endParaRPr>
          </a:p>
          <a:p>
            <a:pPr eaLnBrk="1" hangingPunct="1">
              <a:defRPr/>
            </a:pPr>
            <a:r>
              <a:rPr lang="en-US" sz="1800" b="1" smtClean="0">
                <a:latin typeface="Comic Sans MS" pitchFamily="66" charset="0"/>
                <a:hlinkClick r:id="rId25" action="ppaction://hlinksldjump"/>
              </a:rPr>
              <a:t>Webster v. Reproductive Health Services (1989)</a:t>
            </a:r>
            <a:endParaRPr lang="en-US" sz="1800" b="1" smtClean="0">
              <a:latin typeface="Comic Sans MS" pitchFamily="66" charset="0"/>
            </a:endParaRPr>
          </a:p>
          <a:p>
            <a:pPr eaLnBrk="1" hangingPunct="1">
              <a:defRPr/>
            </a:pPr>
            <a:endParaRPr lang="en-US" sz="1800" b="1"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865187"/>
          </a:xfrm>
        </p:spPr>
        <p:txBody>
          <a:bodyPr/>
          <a:lstStyle/>
          <a:p>
            <a:pPr eaLnBrk="1" hangingPunct="1">
              <a:defRPr/>
            </a:pPr>
            <a:r>
              <a:rPr lang="en-US" b="1" smtClean="0">
                <a:solidFill>
                  <a:schemeClr val="tx1"/>
                </a:solidFill>
                <a:latin typeface="Comic Sans MS" pitchFamily="66" charset="0"/>
              </a:rPr>
              <a:t>SUPREME COURT CASES</a:t>
            </a:r>
          </a:p>
        </p:txBody>
      </p:sp>
      <p:sp>
        <p:nvSpPr>
          <p:cNvPr id="16387" name="Rectangle 3"/>
          <p:cNvSpPr>
            <a:spLocks noGrp="1" noChangeArrowheads="1"/>
          </p:cNvSpPr>
          <p:nvPr>
            <p:ph type="body" idx="1"/>
          </p:nvPr>
        </p:nvSpPr>
        <p:spPr>
          <a:xfrm>
            <a:off x="2438400" y="1219200"/>
            <a:ext cx="6477000" cy="5105400"/>
          </a:xfrm>
        </p:spPr>
        <p:txBody>
          <a:bodyPr/>
          <a:lstStyle/>
          <a:p>
            <a:pPr algn="ctr" eaLnBrk="1" hangingPunct="1">
              <a:lnSpc>
                <a:spcPct val="80000"/>
              </a:lnSpc>
              <a:buFont typeface="Wingdings" pitchFamily="2" charset="2"/>
              <a:buNone/>
              <a:defRPr/>
            </a:pPr>
            <a:r>
              <a:rPr lang="en-US" sz="2400" b="1" u="sng" smtClean="0">
                <a:latin typeface="Comic Sans MS" pitchFamily="66" charset="0"/>
              </a:rPr>
              <a:t>Brown v. Board of Education (1954)</a:t>
            </a:r>
          </a:p>
          <a:p>
            <a:pPr eaLnBrk="1" hangingPunct="1">
              <a:lnSpc>
                <a:spcPct val="80000"/>
              </a:lnSpc>
              <a:buFont typeface="Wingdings" pitchFamily="2" charset="2"/>
              <a:buNone/>
              <a:defRPr/>
            </a:pPr>
            <a:r>
              <a:rPr lang="en-US" sz="2000" b="1" u="sng" smtClean="0">
                <a:latin typeface="Comic Sans MS" pitchFamily="66" charset="0"/>
              </a:rPr>
              <a:t>Issue</a:t>
            </a:r>
            <a:r>
              <a:rPr lang="en-US" sz="2000" b="1" smtClean="0">
                <a:latin typeface="Comic Sans MS" pitchFamily="66" charset="0"/>
              </a:rPr>
              <a:t>:  14</a:t>
            </a:r>
            <a:r>
              <a:rPr lang="en-US" sz="2000" b="1" baseline="30000" smtClean="0">
                <a:latin typeface="Comic Sans MS" pitchFamily="66" charset="0"/>
              </a:rPr>
              <a:t>th</a:t>
            </a:r>
            <a:r>
              <a:rPr lang="en-US" sz="2000" b="1" smtClean="0">
                <a:latin typeface="Comic Sans MS" pitchFamily="66" charset="0"/>
              </a:rPr>
              <a:t> Amendment – Equal Protection (Separate but Equal)</a:t>
            </a:r>
          </a:p>
          <a:p>
            <a:pPr eaLnBrk="1" hangingPunct="1">
              <a:lnSpc>
                <a:spcPct val="80000"/>
              </a:lnSpc>
              <a:buFont typeface="Wingdings" pitchFamily="2" charset="2"/>
              <a:buNone/>
              <a:defRPr/>
            </a:pPr>
            <a:r>
              <a:rPr lang="en-US" sz="2000" b="1" u="sng" smtClean="0">
                <a:latin typeface="Comic Sans MS" pitchFamily="66" charset="0"/>
              </a:rPr>
              <a:t>Court Case</a:t>
            </a:r>
            <a:r>
              <a:rPr lang="en-US" sz="2000" b="1" smtClean="0">
                <a:latin typeface="Comic Sans MS" pitchFamily="66" charset="0"/>
              </a:rPr>
              <a:t>:  Brown sued the Board of Education of Topeka, Kansas because his daughter had to walk seven blocks to catch a bus to a segregated school when there was a school within six blocks of her house.  This was part of a class action suit against the Board of Education.</a:t>
            </a:r>
          </a:p>
          <a:p>
            <a:pPr eaLnBrk="1" hangingPunct="1">
              <a:lnSpc>
                <a:spcPct val="80000"/>
              </a:lnSpc>
              <a:buFont typeface="Wingdings" pitchFamily="2" charset="2"/>
              <a:buNone/>
              <a:defRPr/>
            </a:pPr>
            <a:r>
              <a:rPr lang="en-US" sz="2000" b="1" u="sng" smtClean="0">
                <a:latin typeface="Comic Sans MS" pitchFamily="66" charset="0"/>
              </a:rPr>
              <a:t>Court Ruling</a:t>
            </a:r>
            <a:r>
              <a:rPr lang="en-US" sz="2000" b="1" smtClean="0">
                <a:latin typeface="Comic Sans MS" pitchFamily="66" charset="0"/>
              </a:rPr>
              <a:t>:  The court ruled separate educational facilities were inherently unequal.  The ruling in this case led to the beginning of the Civil Rights Movement, and began the end of segregation.  Overturned the decision in Plessy v. Ferguson.</a:t>
            </a:r>
          </a:p>
          <a:p>
            <a:pPr eaLnBrk="1" hangingPunct="1">
              <a:lnSpc>
                <a:spcPct val="80000"/>
              </a:lnSpc>
              <a:buFont typeface="Wingdings" pitchFamily="2" charset="2"/>
              <a:buNone/>
              <a:defRPr/>
            </a:pPr>
            <a:r>
              <a:rPr lang="en-US" sz="2000" b="1" u="sng" smtClean="0">
                <a:latin typeface="Comic Sans MS" pitchFamily="66" charset="0"/>
              </a:rPr>
              <a:t>Precedent</a:t>
            </a:r>
            <a:r>
              <a:rPr lang="en-US" sz="2000" b="1" smtClean="0">
                <a:latin typeface="Comic Sans MS" pitchFamily="66" charset="0"/>
              </a:rPr>
              <a:t>:  Separate but Equal is unconstitutional. </a:t>
            </a:r>
            <a:endParaRPr lang="en-US" sz="2000" b="1" u="sng" smtClean="0">
              <a:latin typeface="Comic Sans MS" pitchFamily="66" charset="0"/>
            </a:endParaRPr>
          </a:p>
        </p:txBody>
      </p:sp>
      <p:pic>
        <p:nvPicPr>
          <p:cNvPr id="12292" name="Picture 6" descr="1950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38625"/>
            <a:ext cx="2381250"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0" descr="Brown_group_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200"/>
            <a:ext cx="2389188"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AutoShape 11">
            <a:hlinkClick r:id="" action="ppaction://hlinkshowjump?jump=firstslide" highlightClick="1"/>
          </p:cNvPr>
          <p:cNvSpPr>
            <a:spLocks noChangeArrowheads="1"/>
          </p:cNvSpPr>
          <p:nvPr/>
        </p:nvSpPr>
        <p:spPr bwMode="auto">
          <a:xfrm>
            <a:off x="228600" y="609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17411" name="Rectangle 3"/>
          <p:cNvSpPr>
            <a:spLocks noGrp="1" noChangeArrowheads="1"/>
          </p:cNvSpPr>
          <p:nvPr>
            <p:ph type="body" idx="1"/>
          </p:nvPr>
        </p:nvSpPr>
        <p:spPr>
          <a:xfrm>
            <a:off x="2133600" y="1600200"/>
            <a:ext cx="6553200" cy="4495800"/>
          </a:xfrm>
        </p:spPr>
        <p:txBody>
          <a:bodyPr/>
          <a:lstStyle/>
          <a:p>
            <a:pPr algn="ctr" eaLnBrk="1" hangingPunct="1">
              <a:buFont typeface="Wingdings" pitchFamily="2" charset="2"/>
              <a:buNone/>
              <a:defRPr/>
            </a:pPr>
            <a:r>
              <a:rPr lang="en-US" sz="2400" b="1" u="sng" smtClean="0">
                <a:latin typeface="Comic Sans MS" pitchFamily="66" charset="0"/>
              </a:rPr>
              <a:t>Mapp v. Ohio (1961)</a:t>
            </a:r>
          </a:p>
          <a:p>
            <a:pPr eaLnBrk="1" hangingPunct="1">
              <a:buFont typeface="Wingdings" pitchFamily="2" charset="2"/>
              <a:buNone/>
              <a:defRPr/>
            </a:pPr>
            <a:r>
              <a:rPr lang="en-US" sz="2000" b="1" u="sng" smtClean="0">
                <a:latin typeface="Comic Sans MS" pitchFamily="66" charset="0"/>
              </a:rPr>
              <a:t>Issue</a:t>
            </a:r>
            <a:r>
              <a:rPr lang="en-US" sz="2000" b="1" smtClean="0">
                <a:latin typeface="Comic Sans MS" pitchFamily="66" charset="0"/>
              </a:rPr>
              <a:t>:  4</a:t>
            </a:r>
            <a:r>
              <a:rPr lang="en-US" sz="2000" b="1" baseline="30000" smtClean="0">
                <a:latin typeface="Comic Sans MS" pitchFamily="66" charset="0"/>
              </a:rPr>
              <a:t>th</a:t>
            </a:r>
            <a:r>
              <a:rPr lang="en-US" sz="2000" b="1" smtClean="0">
                <a:latin typeface="Comic Sans MS" pitchFamily="66" charset="0"/>
              </a:rPr>
              <a:t> Amendment (Search &amp; Seizure)</a:t>
            </a:r>
          </a:p>
          <a:p>
            <a:pPr eaLnBrk="1" hangingPunct="1">
              <a:buFont typeface="Wingdings" pitchFamily="2" charset="2"/>
              <a:buNone/>
              <a:defRPr/>
            </a:pPr>
            <a:r>
              <a:rPr lang="en-US" sz="2000" b="1" u="sng" smtClean="0">
                <a:latin typeface="Comic Sans MS" pitchFamily="66" charset="0"/>
              </a:rPr>
              <a:t>Court Case</a:t>
            </a:r>
            <a:r>
              <a:rPr lang="en-US" sz="2000" b="1" smtClean="0">
                <a:latin typeface="Comic Sans MS" pitchFamily="66" charset="0"/>
              </a:rPr>
              <a:t>:  Police in Cleveland, Ohio believed that Mapp had ties to a gambling ring and may be harboring a fugitive. They did not find the fugitive, but did find pornographic materials.  She was arrested and convicted.  Mapp appealed the decision as a violation of the 4</a:t>
            </a:r>
            <a:r>
              <a:rPr lang="en-US" sz="2000" b="1" baseline="30000" smtClean="0">
                <a:latin typeface="Comic Sans MS" pitchFamily="66" charset="0"/>
              </a:rPr>
              <a:t>th</a:t>
            </a:r>
            <a:r>
              <a:rPr lang="en-US" sz="2000" b="1" smtClean="0">
                <a:latin typeface="Comic Sans MS" pitchFamily="66" charset="0"/>
              </a:rPr>
              <a:t> Amendment.</a:t>
            </a:r>
          </a:p>
          <a:p>
            <a:pPr eaLnBrk="1" hangingPunct="1">
              <a:buFont typeface="Wingdings" pitchFamily="2" charset="2"/>
              <a:buNone/>
              <a:defRPr/>
            </a:pPr>
            <a:r>
              <a:rPr lang="en-US" sz="2000" b="1" u="sng" smtClean="0">
                <a:latin typeface="Comic Sans MS" pitchFamily="66" charset="0"/>
              </a:rPr>
              <a:t>Court Ruling</a:t>
            </a:r>
            <a:r>
              <a:rPr lang="en-US" sz="2000" b="1" smtClean="0">
                <a:latin typeface="Comic Sans MS" pitchFamily="66" charset="0"/>
              </a:rPr>
              <a:t>:  The court ruled in favor of Mapp.</a:t>
            </a:r>
          </a:p>
          <a:p>
            <a:pPr eaLnBrk="1" hangingPunct="1">
              <a:buFont typeface="Wingdings" pitchFamily="2" charset="2"/>
              <a:buNone/>
              <a:defRPr/>
            </a:pPr>
            <a:r>
              <a:rPr lang="en-US" sz="2000" b="1" u="sng" smtClean="0">
                <a:latin typeface="Comic Sans MS" pitchFamily="66" charset="0"/>
              </a:rPr>
              <a:t>Precedent</a:t>
            </a:r>
            <a:r>
              <a:rPr lang="en-US" sz="2000" b="1" smtClean="0">
                <a:latin typeface="Comic Sans MS" pitchFamily="66" charset="0"/>
              </a:rPr>
              <a:t>:  Illegal evidence cannot be used in court.</a:t>
            </a:r>
            <a:endParaRPr lang="en-US" sz="2000" b="1" u="sng" smtClean="0">
              <a:latin typeface="Comic Sans MS" pitchFamily="66" charset="0"/>
            </a:endParaRPr>
          </a:p>
        </p:txBody>
      </p:sp>
      <p:pic>
        <p:nvPicPr>
          <p:cNvPr id="13316" name="Picture 5" descr="mapp_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21193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cpr0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2138363"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18435" name="Rectangle 3"/>
          <p:cNvSpPr>
            <a:spLocks noGrp="1" noChangeArrowheads="1"/>
          </p:cNvSpPr>
          <p:nvPr>
            <p:ph type="body" idx="1"/>
          </p:nvPr>
        </p:nvSpPr>
        <p:spPr>
          <a:xfrm>
            <a:off x="2819400" y="1219200"/>
            <a:ext cx="6324600" cy="4419600"/>
          </a:xfrm>
        </p:spPr>
        <p:txBody>
          <a:bodyPr/>
          <a:lstStyle/>
          <a:p>
            <a:pPr algn="ctr" eaLnBrk="1" hangingPunct="1">
              <a:buFont typeface="Wingdings" pitchFamily="2" charset="2"/>
              <a:buNone/>
              <a:defRPr/>
            </a:pPr>
            <a:r>
              <a:rPr lang="en-US" sz="2000" b="1" u="sng" smtClean="0">
                <a:latin typeface="Comic Sans MS" pitchFamily="66" charset="0"/>
              </a:rPr>
              <a:t>Engel v. Vitale (1962)</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 Freedom of Religion/Separation of Church and State</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Students in New York State were reciting a prayer to begin the school day.  Even though students were not required to recite the prayer, parents felt this was a violation of the 1</a:t>
            </a:r>
            <a:r>
              <a:rPr lang="en-US" sz="1800" b="1" baseline="30000" smtClean="0">
                <a:latin typeface="Comic Sans MS" pitchFamily="66" charset="0"/>
              </a:rPr>
              <a:t>st</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that this was a violation of the establishment clause because it was a prayer, and it was being recited in a public school.</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School prayer is unconstitutional.</a:t>
            </a:r>
            <a:endParaRPr lang="en-US" sz="1800" b="1" u="sng" smtClean="0">
              <a:latin typeface="Comic Sans MS" pitchFamily="66" charset="0"/>
            </a:endParaRPr>
          </a:p>
          <a:p>
            <a:pPr eaLnBrk="1" hangingPunct="1">
              <a:buFont typeface="Wingdings" pitchFamily="2" charset="2"/>
              <a:buNone/>
              <a:defRPr/>
            </a:pPr>
            <a:endParaRPr lang="en-US" sz="1800" b="1" smtClean="0">
              <a:latin typeface="Comic Sans MS" pitchFamily="66" charset="0"/>
            </a:endParaRPr>
          </a:p>
        </p:txBody>
      </p:sp>
      <p:pic>
        <p:nvPicPr>
          <p:cNvPr id="14340" name="Picture 5" descr="con01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2857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pray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68500"/>
            <a:ext cx="281940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19459" name="Rectangle 3"/>
          <p:cNvSpPr>
            <a:spLocks noGrp="1" noChangeArrowheads="1"/>
          </p:cNvSpPr>
          <p:nvPr>
            <p:ph type="body" idx="1"/>
          </p:nvPr>
        </p:nvSpPr>
        <p:spPr>
          <a:xfrm>
            <a:off x="2590800" y="1600200"/>
            <a:ext cx="6324600" cy="5029200"/>
          </a:xfrm>
        </p:spPr>
        <p:txBody>
          <a:bodyPr/>
          <a:lstStyle/>
          <a:p>
            <a:pPr algn="ctr" eaLnBrk="1" hangingPunct="1">
              <a:buFont typeface="Wingdings" pitchFamily="2" charset="2"/>
              <a:buNone/>
              <a:defRPr/>
            </a:pPr>
            <a:r>
              <a:rPr lang="en-US" sz="2000" b="1" u="sng" smtClean="0">
                <a:latin typeface="Comic Sans MS" pitchFamily="66" charset="0"/>
              </a:rPr>
              <a:t>Gideon v. Wainwright (1963)</a:t>
            </a:r>
            <a:endParaRPr lang="en-US" sz="2000" b="1" smtClean="0">
              <a:latin typeface="Comic Sans MS" pitchFamily="66" charset="0"/>
            </a:endParaRP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6</a:t>
            </a:r>
            <a:r>
              <a:rPr lang="en-US" sz="1800" b="1" baseline="30000" smtClean="0">
                <a:latin typeface="Comic Sans MS" pitchFamily="66" charset="0"/>
              </a:rPr>
              <a:t>th</a:t>
            </a:r>
            <a:r>
              <a:rPr lang="en-US" sz="1800" b="1" smtClean="0">
                <a:latin typeface="Comic Sans MS" pitchFamily="66" charset="0"/>
              </a:rPr>
              <a:t> Amendment, 14</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Gideon was arrested for burglary of a Florida pool hall.  He appeared in court and asked that an attorney be appointed to him.  The court denied the request on the grounds that under Florida law, only a person accused of a capital crime received a court appointed attorney.</a:t>
            </a:r>
          </a:p>
          <a:p>
            <a:pPr eaLnBrk="1" hangingPunct="1">
              <a:buFont typeface="Wingdings" pitchFamily="2" charset="2"/>
              <a:buNone/>
              <a:defRPr/>
            </a:pPr>
            <a:r>
              <a:rPr lang="en-US" sz="1800" b="1" u="sng" smtClean="0">
                <a:latin typeface="Comic Sans MS" pitchFamily="66" charset="0"/>
              </a:rPr>
              <a:t>Court Decision</a:t>
            </a:r>
            <a:r>
              <a:rPr lang="en-US" sz="1800" b="1" smtClean="0">
                <a:latin typeface="Comic Sans MS" pitchFamily="66" charset="0"/>
              </a:rPr>
              <a:t>:  The court ruled in favor of Gideon, stating that Florida had violated the 6</a:t>
            </a:r>
            <a:r>
              <a:rPr lang="en-US" sz="1800" b="1" baseline="30000" smtClean="0">
                <a:latin typeface="Comic Sans MS" pitchFamily="66" charset="0"/>
              </a:rPr>
              <a:t>th</a:t>
            </a:r>
            <a:r>
              <a:rPr lang="en-US" sz="1800" b="1" smtClean="0">
                <a:latin typeface="Comic Sans MS" pitchFamily="66" charset="0"/>
              </a:rPr>
              <a:t> Amendment and 14</a:t>
            </a:r>
            <a:r>
              <a:rPr lang="en-US" sz="1800" b="1" baseline="30000" smtClean="0">
                <a:latin typeface="Comic Sans MS" pitchFamily="66" charset="0"/>
              </a:rPr>
              <a:t>th</a:t>
            </a:r>
            <a:r>
              <a:rPr lang="en-US" sz="1800" b="1" smtClean="0">
                <a:latin typeface="Comic Sans MS" pitchFamily="66" charset="0"/>
              </a:rPr>
              <a:t> Amendment, equal protection clause.</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Indigent defendants (cannot afford an attorney) must be provided counsel in all felony cases.</a:t>
            </a:r>
            <a:endParaRPr lang="en-US" sz="1800" b="1" u="sng" smtClean="0">
              <a:latin typeface="Comic Sans MS" pitchFamily="66" charset="0"/>
            </a:endParaRPr>
          </a:p>
        </p:txBody>
      </p:sp>
      <p:pic>
        <p:nvPicPr>
          <p:cNvPr id="15364" name="Picture 5" descr="cpr0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6200"/>
            <a:ext cx="24003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descr="pd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142875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0483" name="Rectangle 3"/>
          <p:cNvSpPr>
            <a:spLocks noGrp="1" noChangeArrowheads="1"/>
          </p:cNvSpPr>
          <p:nvPr>
            <p:ph type="body" idx="1"/>
          </p:nvPr>
        </p:nvSpPr>
        <p:spPr>
          <a:xfrm>
            <a:off x="2667000" y="1371600"/>
            <a:ext cx="6248400" cy="5257800"/>
          </a:xfrm>
        </p:spPr>
        <p:txBody>
          <a:bodyPr/>
          <a:lstStyle/>
          <a:p>
            <a:pPr algn="ctr" eaLnBrk="1" hangingPunct="1">
              <a:buFont typeface="Wingdings" pitchFamily="2" charset="2"/>
              <a:buNone/>
              <a:defRPr/>
            </a:pPr>
            <a:r>
              <a:rPr lang="en-US" sz="2000" b="1" u="sng" smtClean="0">
                <a:latin typeface="Comic Sans MS" pitchFamily="66" charset="0"/>
              </a:rPr>
              <a:t>Escobedo v. Illinois (1964)</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5</a:t>
            </a:r>
            <a:r>
              <a:rPr lang="en-US" sz="1800" b="1" baseline="30000" smtClean="0">
                <a:latin typeface="Comic Sans MS" pitchFamily="66" charset="0"/>
              </a:rPr>
              <a:t>th</a:t>
            </a:r>
            <a:r>
              <a:rPr lang="en-US" sz="1800" b="1" smtClean="0">
                <a:latin typeface="Comic Sans MS" pitchFamily="66" charset="0"/>
              </a:rPr>
              <a:t> &amp; 6</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Escobedo and another man, Benedict DiGerlando were interrogated by police in connection with a murder.  DiGerlando told police that Escobedo committed the murder.  During the interrogation, Escobedo asked to have an attorney, and his attorney asked to speak with Escobedo, the police denied both claims.  Eventually Escobedo was able to confront DiGerlando, and told police that it was DiGerlando who committed the murder, by doing so he admitted to being an accomplice and was convicted.  He appealed the conviction because he was denied the right to speak with his attorney. </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Escobedo.</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Illegal confessions cannot be used in court.</a:t>
            </a:r>
            <a:endParaRPr lang="en-US" sz="1800" b="1" u="sng" smtClean="0">
              <a:latin typeface="Comic Sans MS" pitchFamily="66" charset="0"/>
            </a:endParaRPr>
          </a:p>
        </p:txBody>
      </p:sp>
      <p:pic>
        <p:nvPicPr>
          <p:cNvPr id="16388" name="Picture 5" descr="cpr0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1507" name="Rectangle 3"/>
          <p:cNvSpPr>
            <a:spLocks noGrp="1" noChangeArrowheads="1"/>
          </p:cNvSpPr>
          <p:nvPr>
            <p:ph type="body" idx="1"/>
          </p:nvPr>
        </p:nvSpPr>
        <p:spPr>
          <a:xfrm>
            <a:off x="2667000" y="1143000"/>
            <a:ext cx="6477000" cy="4953000"/>
          </a:xfrm>
        </p:spPr>
        <p:txBody>
          <a:bodyPr/>
          <a:lstStyle/>
          <a:p>
            <a:pPr algn="ctr" eaLnBrk="1" hangingPunct="1">
              <a:lnSpc>
                <a:spcPct val="90000"/>
              </a:lnSpc>
              <a:buFont typeface="Wingdings" pitchFamily="2" charset="2"/>
              <a:buNone/>
              <a:defRPr/>
            </a:pPr>
            <a:r>
              <a:rPr lang="en-US" sz="2000" b="1" u="sng" smtClean="0">
                <a:latin typeface="Comic Sans MS" pitchFamily="66" charset="0"/>
              </a:rPr>
              <a:t>Reynolds v. Sims (1964)</a:t>
            </a:r>
          </a:p>
          <a:p>
            <a:pPr eaLnBrk="1" hangingPunct="1">
              <a:lnSpc>
                <a:spcPct val="90000"/>
              </a:lnSpc>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14</a:t>
            </a:r>
            <a:r>
              <a:rPr lang="en-US" sz="1800" b="1" baseline="30000" smtClean="0">
                <a:latin typeface="Comic Sans MS" pitchFamily="66" charset="0"/>
              </a:rPr>
              <a:t>th</a:t>
            </a:r>
            <a:r>
              <a:rPr lang="en-US" sz="1800" b="1" smtClean="0">
                <a:latin typeface="Comic Sans MS" pitchFamily="66" charset="0"/>
              </a:rPr>
              <a:t> Amendment, Federalism, Representative Democracy</a:t>
            </a:r>
          </a:p>
          <a:p>
            <a:pPr eaLnBrk="1" hangingPunct="1">
              <a:lnSpc>
                <a:spcPct val="90000"/>
              </a:lnSpc>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Reynolds was challenging the redistricting lines drawn by the Alabama Legislature.  The lines ignored population, and were based on geographic measures.  Thus larger urban/suburban areas were underrepresented.  </a:t>
            </a:r>
          </a:p>
          <a:p>
            <a:pPr eaLnBrk="1" hangingPunct="1">
              <a:lnSpc>
                <a:spcPct val="90000"/>
              </a:lnSpc>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Alabama Legislature had violated the Constitutional Principle of a representative democracy.  Court stated that government represents people, not land or trees, thus legislative districts must be roughly equal in terms of population.</a:t>
            </a:r>
          </a:p>
          <a:p>
            <a:pPr eaLnBrk="1" hangingPunct="1">
              <a:lnSpc>
                <a:spcPct val="90000"/>
              </a:lnSpc>
              <a:buFont typeface="Wingdings" pitchFamily="2" charset="2"/>
              <a:buNone/>
              <a:defRPr/>
            </a:pPr>
            <a:r>
              <a:rPr lang="en-US" sz="1800" b="1" smtClean="0">
                <a:latin typeface="Comic Sans MS" pitchFamily="66" charset="0"/>
              </a:rPr>
              <a:t>	</a:t>
            </a:r>
          </a:p>
          <a:p>
            <a:pPr eaLnBrk="1" hangingPunct="1">
              <a:lnSpc>
                <a:spcPct val="90000"/>
              </a:lnSpc>
              <a:buFont typeface="Wingdings" pitchFamily="2" charset="2"/>
              <a:buNone/>
              <a:defRPr/>
            </a:pPr>
            <a:r>
              <a:rPr lang="en-US" sz="1800" b="1" smtClean="0">
                <a:latin typeface="Comic Sans MS" pitchFamily="66" charset="0"/>
              </a:rPr>
              <a:t>	</a:t>
            </a:r>
            <a:r>
              <a:rPr lang="en-US" sz="1800" b="1" u="sng" smtClean="0">
                <a:latin typeface="Comic Sans MS" pitchFamily="66" charset="0"/>
              </a:rPr>
              <a:t>Precedent</a:t>
            </a:r>
            <a:r>
              <a:rPr lang="en-US" sz="1800" b="1" smtClean="0">
                <a:latin typeface="Comic Sans MS" pitchFamily="66" charset="0"/>
              </a:rPr>
              <a:t>:  One person = One Vote.  State Legislative Districts must be based on population.</a:t>
            </a:r>
            <a:endParaRPr lang="en-US" sz="1800" b="1" u="sng" smtClean="0">
              <a:latin typeface="Comic Sans MS" pitchFamily="66" charset="0"/>
            </a:endParaRPr>
          </a:p>
        </p:txBody>
      </p:sp>
      <p:pic>
        <p:nvPicPr>
          <p:cNvPr id="17412" name="Picture 5" descr="con0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2531" name="Rectangle 3"/>
          <p:cNvSpPr>
            <a:spLocks noGrp="1" noChangeArrowheads="1"/>
          </p:cNvSpPr>
          <p:nvPr>
            <p:ph type="body" sz="half" idx="4294967295"/>
          </p:nvPr>
        </p:nvSpPr>
        <p:spPr>
          <a:xfrm>
            <a:off x="2133600" y="1371600"/>
            <a:ext cx="7010400" cy="4648200"/>
          </a:xfrm>
        </p:spPr>
        <p:txBody>
          <a:bodyPr/>
          <a:lstStyle/>
          <a:p>
            <a:pPr algn="ctr" eaLnBrk="1" hangingPunct="1">
              <a:buFont typeface="Wingdings" pitchFamily="2" charset="2"/>
              <a:buNone/>
              <a:defRPr/>
            </a:pPr>
            <a:r>
              <a:rPr lang="en-US" sz="1800" b="1" u="sng" smtClean="0">
                <a:latin typeface="Comic Sans MS" pitchFamily="66" charset="0"/>
              </a:rPr>
              <a:t>Miranda v. Arizona (1966)</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5</a:t>
            </a:r>
            <a:r>
              <a:rPr lang="en-US" sz="1800" b="1" baseline="30000" smtClean="0">
                <a:latin typeface="Comic Sans MS" pitchFamily="66" charset="0"/>
              </a:rPr>
              <a:t>th</a:t>
            </a:r>
            <a:r>
              <a:rPr lang="en-US" sz="1800" b="1" smtClean="0">
                <a:latin typeface="Comic Sans MS" pitchFamily="66" charset="0"/>
              </a:rPr>
              <a:t> &amp; 6</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Ernesto Miranda was arrested for kidnapping and rape.  Miranda confessed to the crime, but was not told of his Constitutional rights prior to the interrogation.  Miranda appealed the conviction on the grounds that the police had violated his rights by not informing him.</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Miranda.  The police had violated his rights.  Police are required to read the “Miranda Warnings”.  Tell suspects of their right to remain silent, to have an attorney, etc…</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Police must inform suspects of their 5</a:t>
            </a:r>
            <a:r>
              <a:rPr lang="en-US" sz="1800" b="1" baseline="30000" smtClean="0">
                <a:latin typeface="Comic Sans MS" pitchFamily="66" charset="0"/>
              </a:rPr>
              <a:t>th</a:t>
            </a:r>
            <a:r>
              <a:rPr lang="en-US" sz="1800" b="1" smtClean="0">
                <a:latin typeface="Comic Sans MS" pitchFamily="66" charset="0"/>
              </a:rPr>
              <a:t> &amp; 6</a:t>
            </a:r>
            <a:r>
              <a:rPr lang="en-US" sz="1800" b="1" baseline="30000" smtClean="0">
                <a:latin typeface="Comic Sans MS" pitchFamily="66" charset="0"/>
              </a:rPr>
              <a:t>th</a:t>
            </a:r>
            <a:r>
              <a:rPr lang="en-US" sz="1800" b="1" smtClean="0">
                <a:latin typeface="Comic Sans MS" pitchFamily="66" charset="0"/>
              </a:rPr>
              <a:t> Amendment rights prior to questioning.  </a:t>
            </a:r>
            <a:endParaRPr lang="en-US" sz="1800" b="1" u="sng" smtClean="0">
              <a:latin typeface="Comic Sans MS" pitchFamily="66" charset="0"/>
            </a:endParaRPr>
          </a:p>
          <a:p>
            <a:pPr eaLnBrk="1" hangingPunct="1">
              <a:buFont typeface="Wingdings" pitchFamily="2" charset="2"/>
              <a:buNone/>
              <a:defRPr/>
            </a:pPr>
            <a:endParaRPr lang="en-US" sz="1800" b="1" smtClean="0">
              <a:latin typeface="Comic Sans MS" pitchFamily="66" charset="0"/>
            </a:endParaRPr>
          </a:p>
        </p:txBody>
      </p:sp>
      <p:pic>
        <p:nvPicPr>
          <p:cNvPr id="18436" name="Picture 16" descr="cpr0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21558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17">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3555" name="Rectangle 3"/>
          <p:cNvSpPr>
            <a:spLocks noGrp="1" noChangeArrowheads="1"/>
          </p:cNvSpPr>
          <p:nvPr>
            <p:ph type="body" idx="1"/>
          </p:nvPr>
        </p:nvSpPr>
        <p:spPr>
          <a:xfrm>
            <a:off x="2514600" y="1219200"/>
            <a:ext cx="6629400" cy="5638800"/>
          </a:xfrm>
        </p:spPr>
        <p:txBody>
          <a:bodyPr/>
          <a:lstStyle/>
          <a:p>
            <a:pPr algn="ctr" eaLnBrk="1" hangingPunct="1">
              <a:buFont typeface="Wingdings" pitchFamily="2" charset="2"/>
              <a:buNone/>
              <a:defRPr/>
            </a:pPr>
            <a:r>
              <a:rPr lang="en-US" sz="2000" b="1" u="sng" smtClean="0">
                <a:latin typeface="Comic Sans MS" pitchFamily="66" charset="0"/>
              </a:rPr>
              <a:t>Tinker v. Des Moines (1969)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 Freedom of Speech/Expression</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Three students wore armbands with a peace sign on them to school as a form of protest against the escalating violence in Vietnam.  The students were told to remove the armbands, they refused, and were suspended from school until they returned without the armbands.  The parents filed a lawsuit against the school system for this action stating that it violated the 1</a:t>
            </a:r>
            <a:r>
              <a:rPr lang="en-US" sz="1800" b="1" baseline="30000" smtClean="0">
                <a:latin typeface="Comic Sans MS" pitchFamily="66" charset="0"/>
              </a:rPr>
              <a:t>st</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in favor of the students.  The court stated that schools could establish dress codes, but needed to show that a reasonable disruption is being caused to the learning environment to ban items.  In this case, the school could not show this.</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Schools must show a reasonable disruption to learning environment.  Upheld 1</a:t>
            </a:r>
            <a:r>
              <a:rPr lang="en-US" sz="1800" b="1" baseline="30000" smtClean="0">
                <a:latin typeface="Comic Sans MS" pitchFamily="66" charset="0"/>
              </a:rPr>
              <a:t>st</a:t>
            </a:r>
            <a:r>
              <a:rPr lang="en-US" sz="1800" b="1" smtClean="0">
                <a:latin typeface="Comic Sans MS" pitchFamily="66" charset="0"/>
              </a:rPr>
              <a:t> Amendment rights of students.</a:t>
            </a:r>
            <a:endParaRPr lang="en-US" sz="1800" b="1" u="sng" smtClean="0">
              <a:latin typeface="Comic Sans MS" pitchFamily="66" charset="0"/>
            </a:endParaRPr>
          </a:p>
        </p:txBody>
      </p:sp>
      <p:pic>
        <p:nvPicPr>
          <p:cNvPr id="19460" name="Picture 9" descr="mary_beth_and_john_tinker%20_19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13300"/>
            <a:ext cx="22860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3" descr="MCSY00450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600200"/>
            <a:ext cx="2133600" cy="206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AutoShape 14">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4579" name="Rectangle 3"/>
          <p:cNvSpPr>
            <a:spLocks noGrp="1" noChangeArrowheads="1"/>
          </p:cNvSpPr>
          <p:nvPr>
            <p:ph type="body" idx="1"/>
          </p:nvPr>
        </p:nvSpPr>
        <p:spPr>
          <a:xfrm>
            <a:off x="2209800" y="1295400"/>
            <a:ext cx="6934200" cy="5334000"/>
          </a:xfrm>
        </p:spPr>
        <p:txBody>
          <a:bodyPr/>
          <a:lstStyle/>
          <a:p>
            <a:pPr algn="ctr" eaLnBrk="1" hangingPunct="1">
              <a:buFont typeface="Wingdings" pitchFamily="2" charset="2"/>
              <a:buNone/>
              <a:defRPr/>
            </a:pPr>
            <a:r>
              <a:rPr lang="en-US" sz="2000" b="1" u="sng" smtClean="0">
                <a:latin typeface="Comic Sans MS" pitchFamily="66" charset="0"/>
              </a:rPr>
              <a:t>NY Times v. United States (1971)</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(Freedom of the Press)</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During US involvement in Vietnam, the Pentagon put together a paper which outlined US decision-making in Vietnam.  This classified document was leaked to the NY Times and the Washington Post.  The NY Times began publishing the findings, but the government filed an injunction to stop the paper from printing.  The NY Times sued on the grounds that it violated the 1</a:t>
            </a:r>
            <a:r>
              <a:rPr lang="en-US" sz="1800" b="1" baseline="30000" smtClean="0">
                <a:latin typeface="Comic Sans MS" pitchFamily="66" charset="0"/>
              </a:rPr>
              <a:t>st</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in favor of the NY Times.  The court stated that it was the right of the paper to print this material because they had received the information legally.</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Prior restraint is unconstitutional.  Government must be able to prove a “clear and present danger”.</a:t>
            </a:r>
            <a:endParaRPr lang="en-US" sz="1800" b="1" u="sng" smtClean="0">
              <a:latin typeface="Comic Sans MS" pitchFamily="66" charset="0"/>
            </a:endParaRPr>
          </a:p>
          <a:p>
            <a:pPr eaLnBrk="1" hangingPunct="1">
              <a:buFont typeface="Wingdings" pitchFamily="2" charset="2"/>
              <a:buNone/>
              <a:defRPr/>
            </a:pPr>
            <a:endParaRPr lang="en-US" sz="1800" b="1" smtClean="0">
              <a:latin typeface="Comic Sans MS" pitchFamily="66" charset="0"/>
            </a:endParaRPr>
          </a:p>
        </p:txBody>
      </p:sp>
      <p:pic>
        <p:nvPicPr>
          <p:cNvPr id="20484" name="Picture 5" descr="PentagonPapers_book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1200"/>
            <a:ext cx="22796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5603" name="Rectangle 3"/>
          <p:cNvSpPr>
            <a:spLocks noGrp="1" noChangeArrowheads="1"/>
          </p:cNvSpPr>
          <p:nvPr>
            <p:ph type="body" idx="1"/>
          </p:nvPr>
        </p:nvSpPr>
        <p:spPr>
          <a:xfrm>
            <a:off x="2743200" y="1295400"/>
            <a:ext cx="6400800" cy="4267200"/>
          </a:xfrm>
        </p:spPr>
        <p:txBody>
          <a:bodyPr/>
          <a:lstStyle/>
          <a:p>
            <a:pPr algn="ctr" eaLnBrk="1" hangingPunct="1">
              <a:buFont typeface="Wingdings" pitchFamily="2" charset="2"/>
              <a:buNone/>
              <a:defRPr/>
            </a:pPr>
            <a:r>
              <a:rPr lang="en-US" sz="2000" b="1" u="sng" smtClean="0">
                <a:latin typeface="Comic Sans MS" pitchFamily="66" charset="0"/>
              </a:rPr>
              <a:t>Roe v. Wade (1973)</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9</a:t>
            </a:r>
            <a:r>
              <a:rPr lang="en-US" sz="1800" b="1" baseline="30000" smtClean="0">
                <a:latin typeface="Comic Sans MS" pitchFamily="66" charset="0"/>
              </a:rPr>
              <a:t>th</a:t>
            </a:r>
            <a:r>
              <a:rPr lang="en-US" sz="1800" b="1" smtClean="0">
                <a:latin typeface="Comic Sans MS" pitchFamily="66" charset="0"/>
              </a:rPr>
              <a:t> &amp; 14</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Texas law did not allow women to have abortion unless advised by a doctor because woman’s life was in jeopardy.  “Jane Roe” class action lawsuit questioned the constitutionality of the law.</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in favor of Roe.  Stated that states cannot pass laws banning abortion during the 1</a:t>
            </a:r>
            <a:r>
              <a:rPr lang="en-US" sz="1800" b="1" baseline="30000" smtClean="0">
                <a:latin typeface="Comic Sans MS" pitchFamily="66" charset="0"/>
              </a:rPr>
              <a:t>st</a:t>
            </a:r>
            <a:r>
              <a:rPr lang="en-US" sz="1800" b="1" smtClean="0">
                <a:latin typeface="Comic Sans MS" pitchFamily="66" charset="0"/>
              </a:rPr>
              <a:t> trimester (3 months).</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cannot ban abortion during the 1</a:t>
            </a:r>
            <a:r>
              <a:rPr lang="en-US" sz="1800" b="1" baseline="30000" smtClean="0">
                <a:latin typeface="Comic Sans MS" pitchFamily="66" charset="0"/>
              </a:rPr>
              <a:t>st</a:t>
            </a:r>
            <a:r>
              <a:rPr lang="en-US" sz="1800" b="1" smtClean="0">
                <a:latin typeface="Comic Sans MS" pitchFamily="66" charset="0"/>
              </a:rPr>
              <a:t> trimester.</a:t>
            </a:r>
            <a:endParaRPr lang="en-US" sz="1800" b="1" u="sng" smtClean="0">
              <a:latin typeface="Comic Sans MS" pitchFamily="66" charset="0"/>
            </a:endParaRPr>
          </a:p>
        </p:txBody>
      </p:sp>
      <p:pic>
        <p:nvPicPr>
          <p:cNvPr id="21508" name="Picture 5" descr="roewad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25146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7" descr="RobertsRoevWade_4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05375"/>
            <a:ext cx="31242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762000"/>
          </a:xfrm>
        </p:spPr>
        <p:txBody>
          <a:bodyPr/>
          <a:lstStyle/>
          <a:p>
            <a:pPr eaLnBrk="1" hangingPunct="1">
              <a:defRPr/>
            </a:pPr>
            <a:r>
              <a:rPr lang="en-US" sz="4400" b="1" smtClean="0">
                <a:solidFill>
                  <a:schemeClr val="tx1"/>
                </a:solidFill>
                <a:latin typeface="Comic Sans MS" pitchFamily="66" charset="0"/>
              </a:rPr>
              <a:t>SUPREME COURT CASES</a:t>
            </a:r>
          </a:p>
        </p:txBody>
      </p:sp>
      <p:sp>
        <p:nvSpPr>
          <p:cNvPr id="2051" name="Rectangle 3"/>
          <p:cNvSpPr>
            <a:spLocks noGrp="1" noChangeArrowheads="1"/>
          </p:cNvSpPr>
          <p:nvPr>
            <p:ph type="subTitle" idx="1"/>
          </p:nvPr>
        </p:nvSpPr>
        <p:spPr>
          <a:xfrm>
            <a:off x="2514600" y="1600200"/>
            <a:ext cx="6019800" cy="5257800"/>
          </a:xfrm>
        </p:spPr>
        <p:txBody>
          <a:bodyPr/>
          <a:lstStyle/>
          <a:p>
            <a:pPr marL="609600" indent="-609600" eaLnBrk="1" hangingPunct="1">
              <a:defRPr/>
            </a:pPr>
            <a:r>
              <a:rPr lang="en-US" sz="2000" b="1" u="sng" smtClean="0">
                <a:latin typeface="Comic Sans MS" pitchFamily="66" charset="0"/>
              </a:rPr>
              <a:t>Marbury v. Madison (1803)</a:t>
            </a:r>
          </a:p>
          <a:p>
            <a:pPr marL="609600" indent="-609600" algn="l" eaLnBrk="1" hangingPunct="1">
              <a:defRPr/>
            </a:pPr>
            <a:r>
              <a:rPr lang="en-US" sz="1800" b="1" u="sng" smtClean="0">
                <a:latin typeface="Comic Sans MS" pitchFamily="66" charset="0"/>
              </a:rPr>
              <a:t>Issue</a:t>
            </a:r>
            <a:r>
              <a:rPr lang="en-US" sz="1800" b="1" smtClean="0">
                <a:latin typeface="Comic Sans MS" pitchFamily="66" charset="0"/>
              </a:rPr>
              <a:t>:  Separation of Power</a:t>
            </a:r>
          </a:p>
          <a:p>
            <a:pPr marL="609600" indent="-609600" algn="l" eaLnBrk="1" hangingPunct="1">
              <a:defRPr/>
            </a:pPr>
            <a:r>
              <a:rPr lang="en-US" sz="1800" b="1" u="sng" smtClean="0">
                <a:latin typeface="Comic Sans MS" pitchFamily="66" charset="0"/>
              </a:rPr>
              <a:t>Court Case</a:t>
            </a:r>
            <a:r>
              <a:rPr lang="en-US" sz="1800" b="1" smtClean="0">
                <a:latin typeface="Comic Sans MS" pitchFamily="66" charset="0"/>
              </a:rPr>
              <a:t>:  Marbury sued Madison because he did not receive commission to be a justice of the peace.  Marbury asked the Supreme Court to issue an order to force Madison to give him his commission.</a:t>
            </a:r>
          </a:p>
          <a:p>
            <a:pPr marL="609600" indent="-609600" algn="l" eaLnBrk="1" hangingPunct="1">
              <a:defRPr/>
            </a:pPr>
            <a:r>
              <a:rPr lang="en-US" sz="1800" b="1" u="sng" smtClean="0">
                <a:latin typeface="Comic Sans MS" pitchFamily="66" charset="0"/>
              </a:rPr>
              <a:t>Court Ruling</a:t>
            </a:r>
            <a:r>
              <a:rPr lang="en-US" sz="1800" b="1" smtClean="0">
                <a:latin typeface="Comic Sans MS" pitchFamily="66" charset="0"/>
              </a:rPr>
              <a:t>:  Against Marbury –. Ruled a portion of the Judiciary Act of 1789 unconstitutional.  1</a:t>
            </a:r>
            <a:r>
              <a:rPr lang="en-US" sz="1800" b="1" baseline="30000" smtClean="0">
                <a:latin typeface="Comic Sans MS" pitchFamily="66" charset="0"/>
              </a:rPr>
              <a:t>st</a:t>
            </a:r>
            <a:r>
              <a:rPr lang="en-US" sz="1800" b="1" smtClean="0">
                <a:latin typeface="Comic Sans MS" pitchFamily="66" charset="0"/>
              </a:rPr>
              <a:t> act of Congress to be declared unconstitutional.</a:t>
            </a:r>
          </a:p>
          <a:p>
            <a:pPr marL="609600" indent="-609600" algn="l" eaLnBrk="1" hangingPunct="1">
              <a:defRPr/>
            </a:pPr>
            <a:r>
              <a:rPr lang="en-US" sz="1800" b="1" u="sng" smtClean="0">
                <a:latin typeface="Comic Sans MS" pitchFamily="66" charset="0"/>
              </a:rPr>
              <a:t>Precedent</a:t>
            </a:r>
            <a:r>
              <a:rPr lang="en-US" sz="1800" b="1" smtClean="0">
                <a:latin typeface="Comic Sans MS" pitchFamily="66" charset="0"/>
              </a:rPr>
              <a:t>:  established judicial review – power of the court to decide whether actions of Congress are constitutional.</a:t>
            </a:r>
            <a:endParaRPr lang="en-US" sz="1800" b="1" u="sng" smtClean="0">
              <a:latin typeface="Comic Sans MS" pitchFamily="66" charset="0"/>
            </a:endParaRPr>
          </a:p>
          <a:p>
            <a:pPr marL="609600" indent="-609600" algn="l" eaLnBrk="1" hangingPunct="1">
              <a:defRPr/>
            </a:pPr>
            <a:endParaRPr lang="en-US" sz="1800" b="1" u="sng" smtClean="0">
              <a:latin typeface="Comic Sans MS" pitchFamily="66" charset="0"/>
            </a:endParaRPr>
          </a:p>
          <a:p>
            <a:pPr marL="609600" indent="-609600" algn="l" eaLnBrk="1" hangingPunct="1">
              <a:defRPr/>
            </a:pPr>
            <a:r>
              <a:rPr lang="en-US" sz="1800" b="1" smtClean="0">
                <a:latin typeface="Comic Sans MS" pitchFamily="66" charset="0"/>
              </a:rPr>
              <a:t>	</a:t>
            </a:r>
            <a:endParaRPr lang="en-US" sz="1800" b="1" u="sng" smtClean="0">
              <a:latin typeface="Comic Sans MS" pitchFamily="66" charset="0"/>
            </a:endParaRPr>
          </a:p>
        </p:txBody>
      </p:sp>
      <p:pic>
        <p:nvPicPr>
          <p:cNvPr id="4100" name="Picture 5" descr="con0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24200"/>
            <a:ext cx="2205038"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8">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6627" name="Rectangle 3"/>
          <p:cNvSpPr>
            <a:spLocks noGrp="1" noChangeArrowheads="1"/>
          </p:cNvSpPr>
          <p:nvPr>
            <p:ph type="body" idx="1"/>
          </p:nvPr>
        </p:nvSpPr>
        <p:spPr>
          <a:xfrm>
            <a:off x="2362200" y="1295400"/>
            <a:ext cx="6781800" cy="5334000"/>
          </a:xfrm>
        </p:spPr>
        <p:txBody>
          <a:bodyPr/>
          <a:lstStyle/>
          <a:p>
            <a:pPr algn="ctr" eaLnBrk="1" hangingPunct="1">
              <a:buFont typeface="Wingdings" pitchFamily="2" charset="2"/>
              <a:buNone/>
              <a:defRPr/>
            </a:pPr>
            <a:r>
              <a:rPr lang="en-US" sz="2000" b="1" u="sng" smtClean="0">
                <a:latin typeface="Comic Sans MS" pitchFamily="66" charset="0"/>
              </a:rPr>
              <a:t>United States v. Nixon (1974)</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Separation of Power – Checks &amp; Balances</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During the presidential election of 1972, a group of members of C.R.E.E.P. broke into DNC headquarters.  During investigation, President Nixon was linked to the group, and a court issued a subpoena for Nixon to turn over audiotapes of White House proceedings.  Nixon refused citing executive privilege.  </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Does executive privilege exist?  Yes  </a:t>
            </a:r>
          </a:p>
          <a:p>
            <a:pPr eaLnBrk="1" hangingPunct="1">
              <a:buFont typeface="Wingdings" pitchFamily="2" charset="2"/>
              <a:buNone/>
              <a:defRPr/>
            </a:pPr>
            <a:r>
              <a:rPr lang="en-US" sz="1800" b="1" smtClean="0">
                <a:latin typeface="Comic Sans MS" pitchFamily="66" charset="0"/>
              </a:rPr>
              <a:t>What is its definition?  President can keep information if it is a matter of national security.  </a:t>
            </a:r>
          </a:p>
          <a:p>
            <a:pPr eaLnBrk="1" hangingPunct="1">
              <a:buFont typeface="Wingdings" pitchFamily="2" charset="2"/>
              <a:buNone/>
              <a:defRPr/>
            </a:pPr>
            <a:r>
              <a:rPr lang="en-US" sz="1800" b="1" smtClean="0">
                <a:latin typeface="Comic Sans MS" pitchFamily="66" charset="0"/>
              </a:rPr>
              <a:t>In this case, executive privilege did not apply.  Nixon eventually resigned from office. </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Executive Privilege exists, must show national security.  </a:t>
            </a:r>
            <a:endParaRPr lang="en-US" sz="1800" b="1" u="sng" smtClean="0">
              <a:latin typeface="Comic Sans MS" pitchFamily="66" charset="0"/>
            </a:endParaRPr>
          </a:p>
          <a:p>
            <a:pPr algn="ctr" eaLnBrk="1" hangingPunct="1">
              <a:buFont typeface="Wingdings" pitchFamily="2" charset="2"/>
              <a:buNone/>
              <a:defRPr/>
            </a:pPr>
            <a:endParaRPr lang="en-US" sz="2000" b="1" u="sng" smtClean="0">
              <a:latin typeface="Comic Sans MS" pitchFamily="66" charset="0"/>
            </a:endParaRPr>
          </a:p>
        </p:txBody>
      </p:sp>
      <p:pic>
        <p:nvPicPr>
          <p:cNvPr id="22532" name="Picture 5" descr="de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24098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7651" name="Rectangle 3"/>
          <p:cNvSpPr>
            <a:spLocks noGrp="1" noChangeArrowheads="1"/>
          </p:cNvSpPr>
          <p:nvPr>
            <p:ph type="body" idx="1"/>
          </p:nvPr>
        </p:nvSpPr>
        <p:spPr>
          <a:xfrm>
            <a:off x="1981200" y="1295400"/>
            <a:ext cx="7162800" cy="5334000"/>
          </a:xfrm>
        </p:spPr>
        <p:txBody>
          <a:bodyPr/>
          <a:lstStyle/>
          <a:p>
            <a:pPr algn="ctr" eaLnBrk="1" hangingPunct="1">
              <a:buFont typeface="Wingdings" pitchFamily="2" charset="2"/>
              <a:buNone/>
              <a:defRPr/>
            </a:pPr>
            <a:r>
              <a:rPr lang="en-US" sz="2000" b="1" u="sng" smtClean="0">
                <a:latin typeface="Comic Sans MS" pitchFamily="66" charset="0"/>
              </a:rPr>
              <a:t>Regents of the University of California v. Bakke (1978)</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14</a:t>
            </a:r>
            <a:r>
              <a:rPr lang="en-US" sz="1800" b="1" baseline="30000" smtClean="0">
                <a:latin typeface="Comic Sans MS" pitchFamily="66" charset="0"/>
              </a:rPr>
              <a:t>th</a:t>
            </a:r>
            <a:r>
              <a:rPr lang="en-US" sz="1800" b="1" smtClean="0">
                <a:latin typeface="Comic Sans MS" pitchFamily="66" charset="0"/>
              </a:rPr>
              <a:t> Amendment (Equal Protection)</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Bakke applied for admission to the University of California at Davis Medical School.  The school admitted 100 students per year.  84 spots were open to all people, 16 were for minorities, or economically disadvantaged people.  (Affirmative Action) Bakke (white) was denied admission, but was more qualified than many of the 16 			minority applicants.  Bakee sued 			because of the school’s admission 			policy.</a:t>
            </a:r>
            <a:endParaRPr lang="en-US" sz="1800" b="1" u="sng" smtClean="0">
              <a:latin typeface="Comic Sans MS" pitchFamily="66" charset="0"/>
            </a:endParaRPr>
          </a:p>
          <a:p>
            <a:pPr eaLnBrk="1" hangingPunct="1">
              <a:buFont typeface="Wingdings" pitchFamily="2" charset="2"/>
              <a:buNone/>
              <a:defRPr/>
            </a:pPr>
            <a:r>
              <a:rPr lang="en-US" sz="2000" b="1" smtClean="0">
                <a:latin typeface="Comic Sans MS" pitchFamily="66" charset="0"/>
              </a:rPr>
              <a:t>				</a:t>
            </a:r>
            <a:r>
              <a:rPr lang="en-US" sz="1800" b="1" u="sng" smtClean="0">
                <a:latin typeface="Comic Sans MS" pitchFamily="66" charset="0"/>
              </a:rPr>
              <a:t>Court Ruling</a:t>
            </a:r>
            <a:r>
              <a:rPr lang="en-US" sz="1800" b="1" smtClean="0">
                <a:latin typeface="Comic Sans MS" pitchFamily="66" charset="0"/>
              </a:rPr>
              <a:t>:  In favor of Bakke.</a:t>
            </a:r>
          </a:p>
          <a:p>
            <a:pPr eaLnBrk="1" hangingPunct="1">
              <a:buFont typeface="Wingdings" pitchFamily="2" charset="2"/>
              <a:buNone/>
              <a:defRPr/>
            </a:pPr>
            <a:r>
              <a:rPr lang="en-US" sz="1800" b="1" smtClean="0">
                <a:latin typeface="Comic Sans MS" pitchFamily="66" charset="0"/>
              </a:rPr>
              <a:t>				</a:t>
            </a:r>
            <a:r>
              <a:rPr lang="en-US" sz="1800" b="1" u="sng" smtClean="0">
                <a:latin typeface="Comic Sans MS" pitchFamily="66" charset="0"/>
              </a:rPr>
              <a:t>Precedent</a:t>
            </a:r>
            <a:r>
              <a:rPr lang="en-US" sz="1800" b="1" smtClean="0">
                <a:latin typeface="Comic Sans MS" pitchFamily="66" charset="0"/>
              </a:rPr>
              <a:t>:  Affirmative Action cases </a:t>
            </a:r>
          </a:p>
          <a:p>
            <a:pPr eaLnBrk="1" hangingPunct="1">
              <a:buFont typeface="Wingdings" pitchFamily="2" charset="2"/>
              <a:buNone/>
              <a:defRPr/>
            </a:pPr>
            <a:r>
              <a:rPr lang="en-US" sz="1800" b="1" smtClean="0">
                <a:latin typeface="Comic Sans MS" pitchFamily="66" charset="0"/>
              </a:rPr>
              <a:t>				would be decided on a case by case</a:t>
            </a:r>
          </a:p>
          <a:p>
            <a:pPr eaLnBrk="1" hangingPunct="1">
              <a:buFont typeface="Wingdings" pitchFamily="2" charset="2"/>
              <a:buNone/>
              <a:defRPr/>
            </a:pPr>
            <a:r>
              <a:rPr lang="en-US" sz="1800" b="1" smtClean="0">
                <a:latin typeface="Comic Sans MS" pitchFamily="66" charset="0"/>
              </a:rPr>
              <a:t>				basis.</a:t>
            </a:r>
            <a:endParaRPr lang="en-US" sz="2000" b="1" smtClean="0">
              <a:latin typeface="Comic Sans MS" pitchFamily="66" charset="0"/>
            </a:endParaRPr>
          </a:p>
          <a:p>
            <a:pPr eaLnBrk="1" hangingPunct="1">
              <a:buFont typeface="Wingdings" pitchFamily="2" charset="2"/>
              <a:buNone/>
              <a:defRPr/>
            </a:pPr>
            <a:endParaRPr lang="en-US" sz="2000" b="1" u="sng" smtClean="0">
              <a:latin typeface="Comic Sans MS" pitchFamily="66" charset="0"/>
            </a:endParaRPr>
          </a:p>
          <a:p>
            <a:pPr algn="ctr" eaLnBrk="1" hangingPunct="1">
              <a:buFont typeface="Wingdings" pitchFamily="2" charset="2"/>
              <a:buNone/>
              <a:defRPr/>
            </a:pPr>
            <a:endParaRPr lang="en-US" sz="2000" smtClean="0"/>
          </a:p>
        </p:txBody>
      </p:sp>
      <p:pic>
        <p:nvPicPr>
          <p:cNvPr id="23556" name="Picture 5" descr="diversity_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24288"/>
            <a:ext cx="41148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8675" name="Rectangle 3"/>
          <p:cNvSpPr>
            <a:spLocks noGrp="1" noChangeArrowheads="1"/>
          </p:cNvSpPr>
          <p:nvPr>
            <p:ph type="body" idx="1"/>
          </p:nvPr>
        </p:nvSpPr>
        <p:spPr>
          <a:xfrm>
            <a:off x="2590800" y="1371600"/>
            <a:ext cx="6553200" cy="5257800"/>
          </a:xfrm>
        </p:spPr>
        <p:txBody>
          <a:bodyPr/>
          <a:lstStyle/>
          <a:p>
            <a:pPr algn="ctr" eaLnBrk="1" hangingPunct="1">
              <a:buFont typeface="Wingdings" pitchFamily="2" charset="2"/>
              <a:buNone/>
              <a:defRPr/>
            </a:pPr>
            <a:r>
              <a:rPr lang="en-US" sz="2000" b="1" u="sng" smtClean="0">
                <a:latin typeface="Comic Sans MS" pitchFamily="66" charset="0"/>
              </a:rPr>
              <a:t>New Jersey v. T.L.O (1985)</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4</a:t>
            </a:r>
            <a:r>
              <a:rPr lang="en-US" sz="1800" b="1" baseline="30000" smtClean="0">
                <a:latin typeface="Comic Sans MS" pitchFamily="66" charset="0"/>
              </a:rPr>
              <a:t>th</a:t>
            </a:r>
            <a:r>
              <a:rPr lang="en-US" sz="1800" b="1" smtClean="0">
                <a:latin typeface="Comic Sans MS" pitchFamily="66" charset="0"/>
              </a:rPr>
              <a:t> Amendment (Search &amp; Seizure)</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T.L.O. was accused of smoking in the bathroom at a high school.  She denied and her purse was searched.  School officials found cigarettes, rolling papers, marijuana, numerous $1 bills, and a list of students who owed her money.  T.L.O. appealed her expulsion on the grounds that her 4</a:t>
            </a:r>
            <a:r>
              <a:rPr lang="en-US" sz="1800" b="1" baseline="30000" smtClean="0">
                <a:latin typeface="Comic Sans MS" pitchFamily="66" charset="0"/>
              </a:rPr>
              <a:t>th</a:t>
            </a:r>
            <a:r>
              <a:rPr lang="en-US" sz="1800" b="1" smtClean="0">
                <a:latin typeface="Comic Sans MS" pitchFamily="66" charset="0"/>
              </a:rPr>
              <a:t> Amendment rights had been violated.</a:t>
            </a:r>
          </a:p>
          <a:p>
            <a:pPr eaLnBrk="1" hangingPunct="1">
              <a:buFont typeface="Wingdings" pitchFamily="2" charset="2"/>
              <a:buNone/>
              <a:defRPr/>
            </a:pPr>
            <a:r>
              <a:rPr lang="en-US" sz="1800" b="1" u="sng" smtClean="0">
                <a:latin typeface="Comic Sans MS" pitchFamily="66" charset="0"/>
              </a:rPr>
              <a:t>Court Decision</a:t>
            </a:r>
            <a:r>
              <a:rPr lang="en-US" sz="1800" b="1" smtClean="0">
                <a:latin typeface="Comic Sans MS" pitchFamily="66" charset="0"/>
              </a:rPr>
              <a:t>:  The court ruled in favor of the school.  The court stated that the need to keep guns and drugs out of school created a situation that school officials should be given greater lattitude in searches.</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Reasonable Suspicion Rule for school searches.  Limited the 4</a:t>
            </a:r>
            <a:r>
              <a:rPr lang="en-US" sz="1800" b="1" baseline="30000" smtClean="0">
                <a:latin typeface="Comic Sans MS" pitchFamily="66" charset="0"/>
              </a:rPr>
              <a:t>th</a:t>
            </a:r>
            <a:r>
              <a:rPr lang="en-US" sz="1800" b="1" smtClean="0">
                <a:latin typeface="Comic Sans MS" pitchFamily="66" charset="0"/>
              </a:rPr>
              <a:t> Amendment rights of students.</a:t>
            </a:r>
            <a:endParaRPr lang="en-US" sz="1800" b="1" u="sng" smtClean="0">
              <a:latin typeface="Comic Sans MS" pitchFamily="66" charset="0"/>
            </a:endParaRPr>
          </a:p>
        </p:txBody>
      </p:sp>
      <p:pic>
        <p:nvPicPr>
          <p:cNvPr id="24580" name="Picture 5" descr="cpr0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5304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b="1" smtClean="0">
                <a:solidFill>
                  <a:schemeClr val="tx1"/>
                </a:solidFill>
                <a:latin typeface="Comic Sans MS" pitchFamily="66" charset="0"/>
              </a:rPr>
              <a:t>SUPREME COURT CASES</a:t>
            </a:r>
          </a:p>
        </p:txBody>
      </p:sp>
      <p:sp>
        <p:nvSpPr>
          <p:cNvPr id="29699" name="Rectangle 3"/>
          <p:cNvSpPr>
            <a:spLocks noGrp="1" noChangeArrowheads="1"/>
          </p:cNvSpPr>
          <p:nvPr>
            <p:ph type="body" idx="1"/>
          </p:nvPr>
        </p:nvSpPr>
        <p:spPr>
          <a:xfrm>
            <a:off x="2743200" y="1295400"/>
            <a:ext cx="6400800" cy="4267200"/>
          </a:xfrm>
        </p:spPr>
        <p:txBody>
          <a:bodyPr/>
          <a:lstStyle/>
          <a:p>
            <a:pPr algn="ctr" eaLnBrk="1" hangingPunct="1">
              <a:buFont typeface="Wingdings" pitchFamily="2" charset="2"/>
              <a:buNone/>
              <a:defRPr/>
            </a:pPr>
            <a:r>
              <a:rPr lang="en-US" sz="2000" b="1" u="sng" smtClean="0">
                <a:latin typeface="Comic Sans MS" pitchFamily="66" charset="0"/>
              </a:rPr>
              <a:t>Hazelwood School District v. Kuhlmeier (1988)</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(Freedom of the Press)</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A group of former high school students filed suit against a principal and school system because the principal had deleted an article about teenage pregnancy and divorce from the school newspaper.</a:t>
            </a:r>
          </a:p>
          <a:p>
            <a:pPr eaLnBrk="1" hangingPunct="1">
              <a:buFont typeface="Wingdings" pitchFamily="2" charset="2"/>
              <a:buNone/>
              <a:defRPr/>
            </a:pPr>
            <a:r>
              <a:rPr lang="en-US" sz="1800" b="1" u="sng" smtClean="0">
                <a:latin typeface="Comic Sans MS" pitchFamily="66" charset="0"/>
              </a:rPr>
              <a:t>Court Decision</a:t>
            </a:r>
            <a:r>
              <a:rPr lang="en-US" sz="1800" b="1" smtClean="0">
                <a:latin typeface="Comic Sans MS" pitchFamily="66" charset="0"/>
              </a:rPr>
              <a:t>:  The court ruled in favor of the principal.  The principal has the right to edit the newspaper, and delete materials that he/she is inappropriate to maintain the educational environment.</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rights of students limited.</a:t>
            </a:r>
          </a:p>
          <a:p>
            <a:pPr algn="ctr" eaLnBrk="1" hangingPunct="1">
              <a:buFont typeface="Wingdings" pitchFamily="2" charset="2"/>
              <a:buNone/>
              <a:defRPr/>
            </a:pPr>
            <a:endParaRPr lang="en-US" sz="2000" b="1" smtClean="0">
              <a:latin typeface="Comic Sans MS" pitchFamily="66" charset="0"/>
            </a:endParaRPr>
          </a:p>
        </p:txBody>
      </p:sp>
      <p:pic>
        <p:nvPicPr>
          <p:cNvPr id="25604" name="Picture 6" descr="con00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8" descr="civio00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22034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AutoShape 9">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30723" name="Rectangle 3"/>
          <p:cNvSpPr>
            <a:spLocks noGrp="1" noChangeArrowheads="1"/>
          </p:cNvSpPr>
          <p:nvPr>
            <p:ph type="body" idx="1"/>
          </p:nvPr>
        </p:nvSpPr>
        <p:spPr>
          <a:xfrm>
            <a:off x="2209800" y="1295400"/>
            <a:ext cx="6781800" cy="5334000"/>
          </a:xfrm>
        </p:spPr>
        <p:txBody>
          <a:bodyPr/>
          <a:lstStyle/>
          <a:p>
            <a:pPr algn="ctr" eaLnBrk="1" hangingPunct="1">
              <a:buFont typeface="Wingdings" pitchFamily="2" charset="2"/>
              <a:buNone/>
              <a:defRPr/>
            </a:pPr>
            <a:r>
              <a:rPr lang="en-US" sz="2000" b="1" u="sng" smtClean="0">
                <a:latin typeface="Comic Sans MS" pitchFamily="66" charset="0"/>
              </a:rPr>
              <a:t>Texas v. Johnson (1989)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&amp; Flag Burning</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In 1984 the Republican Party held the National Convention in Dallas, Texas.  Many groups staged protests.  As a part of the protests, Johnson set fire to an American Flag, and was arrested as Texas had a law banning the burning of the Texas State Flag, and the US Flag.  Johnson appealed on the grounds that the law violated his 1</a:t>
            </a:r>
            <a:r>
              <a:rPr lang="en-US" sz="1800" b="1" baseline="30000" smtClean="0">
                <a:latin typeface="Comic Sans MS" pitchFamily="66" charset="0"/>
              </a:rPr>
              <a:t>st</a:t>
            </a:r>
            <a:r>
              <a:rPr lang="en-US" sz="1800" b="1" smtClean="0">
                <a:latin typeface="Comic Sans MS" pitchFamily="66" charset="0"/>
              </a:rPr>
              <a:t> Amendment rights.</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Johnson.  As a result, some groups would like to add a Constitutional Amendment to ban flag burning as a form of protest.</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Flag burning protected by the 1</a:t>
            </a:r>
            <a:r>
              <a:rPr lang="en-US" sz="1800" b="1" baseline="30000" smtClean="0">
                <a:latin typeface="Comic Sans MS" pitchFamily="66" charset="0"/>
              </a:rPr>
              <a:t>st</a:t>
            </a:r>
            <a:r>
              <a:rPr lang="en-US" sz="1800" b="1" smtClean="0">
                <a:latin typeface="Comic Sans MS" pitchFamily="66" charset="0"/>
              </a:rPr>
              <a:t> Amendment.</a:t>
            </a:r>
            <a:endParaRPr lang="en-US" sz="1800" b="1" u="sng" smtClean="0">
              <a:latin typeface="Comic Sans MS" pitchFamily="66" charset="0"/>
            </a:endParaRPr>
          </a:p>
          <a:p>
            <a:pPr algn="ctr" eaLnBrk="1" hangingPunct="1">
              <a:buFont typeface="Wingdings" pitchFamily="2" charset="2"/>
              <a:buNone/>
              <a:defRPr/>
            </a:pPr>
            <a:endParaRPr lang="en-US" sz="2000" b="1" u="sng" smtClean="0">
              <a:latin typeface="Comic Sans MS" pitchFamily="66" charset="0"/>
            </a:endParaRPr>
          </a:p>
        </p:txBody>
      </p:sp>
      <p:pic>
        <p:nvPicPr>
          <p:cNvPr id="26628" name="Picture 5" descr="con0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2209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941387"/>
          </a:xfrm>
        </p:spPr>
        <p:txBody>
          <a:bodyPr/>
          <a:lstStyle/>
          <a:p>
            <a:pPr eaLnBrk="1" hangingPunct="1">
              <a:defRPr/>
            </a:pPr>
            <a:r>
              <a:rPr lang="en-US" b="1" smtClean="0">
                <a:solidFill>
                  <a:schemeClr val="tx1"/>
                </a:solidFill>
                <a:latin typeface="Comic Sans MS" pitchFamily="66" charset="0"/>
              </a:rPr>
              <a:t>SUPREME COURT CASES</a:t>
            </a:r>
          </a:p>
        </p:txBody>
      </p:sp>
      <p:sp>
        <p:nvSpPr>
          <p:cNvPr id="31747" name="Rectangle 3"/>
          <p:cNvSpPr>
            <a:spLocks noGrp="1" noChangeArrowheads="1"/>
          </p:cNvSpPr>
          <p:nvPr>
            <p:ph type="body" idx="1"/>
          </p:nvPr>
        </p:nvSpPr>
        <p:spPr>
          <a:xfrm>
            <a:off x="2362200" y="1371600"/>
            <a:ext cx="6553200" cy="4343400"/>
          </a:xfrm>
        </p:spPr>
        <p:txBody>
          <a:bodyPr/>
          <a:lstStyle/>
          <a:p>
            <a:pPr algn="ctr" eaLnBrk="1" hangingPunct="1">
              <a:buFont typeface="Wingdings" pitchFamily="2" charset="2"/>
              <a:buNone/>
              <a:defRPr/>
            </a:pPr>
            <a:r>
              <a:rPr lang="en-US" sz="2000" b="1" u="sng" smtClean="0">
                <a:latin typeface="Comic Sans MS" pitchFamily="66" charset="0"/>
              </a:rPr>
              <a:t>Webster v. Reproductive Health Services (1989)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9</a:t>
            </a:r>
            <a:r>
              <a:rPr lang="en-US" sz="1800" b="1" baseline="30000" smtClean="0">
                <a:latin typeface="Comic Sans MS" pitchFamily="66" charset="0"/>
              </a:rPr>
              <a:t>th</a:t>
            </a:r>
            <a:r>
              <a:rPr lang="en-US" sz="1800" b="1" smtClean="0">
                <a:latin typeface="Comic Sans MS" pitchFamily="66" charset="0"/>
              </a:rPr>
              <a:t> &amp; 14</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A Missouri Law banned the use of public funds, clinics, or government employed doctors from counseling or performing abortions, unless the mother’s life was in danger.  The law was being questioned as a violation of the terms under Roe v. Wade.</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The court ruled in favor of the Missouri Law, stating that states do not have to provide money to perform abortions.</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do not have to fund abortions.</a:t>
            </a:r>
            <a:endParaRPr lang="en-US" sz="1800" b="1" u="sng" smtClean="0">
              <a:latin typeface="Comic Sans MS" pitchFamily="66" charset="0"/>
            </a:endParaRPr>
          </a:p>
          <a:p>
            <a:pPr algn="ctr" eaLnBrk="1" hangingPunct="1">
              <a:buFont typeface="Wingdings" pitchFamily="2" charset="2"/>
              <a:buNone/>
              <a:defRPr/>
            </a:pPr>
            <a:endParaRPr lang="en-US" sz="2000" b="1" u="sng" smtClean="0">
              <a:latin typeface="Comic Sans MS" pitchFamily="66" charset="0"/>
            </a:endParaRPr>
          </a:p>
        </p:txBody>
      </p:sp>
      <p:pic>
        <p:nvPicPr>
          <p:cNvPr id="27652" name="Picture 5" descr="con00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9219" name="Rectangle 3"/>
          <p:cNvSpPr>
            <a:spLocks noGrp="1" noChangeArrowheads="1"/>
          </p:cNvSpPr>
          <p:nvPr>
            <p:ph type="body" idx="1"/>
          </p:nvPr>
        </p:nvSpPr>
        <p:spPr>
          <a:xfrm>
            <a:off x="1524000" y="1447800"/>
            <a:ext cx="7239000" cy="4302125"/>
          </a:xfrm>
        </p:spPr>
        <p:txBody>
          <a:bodyPr/>
          <a:lstStyle/>
          <a:p>
            <a:pPr algn="ctr" eaLnBrk="1" hangingPunct="1">
              <a:buFont typeface="Wingdings" pitchFamily="2" charset="2"/>
              <a:buNone/>
              <a:defRPr/>
            </a:pPr>
            <a:r>
              <a:rPr lang="en-US" sz="2000" b="1" u="sng" smtClean="0">
                <a:latin typeface="Comic Sans MS" pitchFamily="66" charset="0"/>
              </a:rPr>
              <a:t>McCulloch v. Maryland (1819)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Federalism (State v. Federal Government)  </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McCulloch was a branch manager for the Bank of the United States.  Refused to pay a tax to the state of Maryland and was arrested.  He appealed conviction on the grounds that a state could not tax the federal government.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McCulloch.  </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cannot tax the federal government.</a:t>
            </a:r>
          </a:p>
          <a:p>
            <a:pPr eaLnBrk="1" hangingPunct="1">
              <a:buFont typeface="Wingdings" pitchFamily="2" charset="2"/>
              <a:buNone/>
              <a:defRPr/>
            </a:pPr>
            <a:endParaRPr lang="en-US" sz="1800" b="1" smtClean="0">
              <a:latin typeface="Comic Sans MS" pitchFamily="66" charset="0"/>
            </a:endParaRPr>
          </a:p>
          <a:p>
            <a:pPr eaLnBrk="1" hangingPunct="1">
              <a:buFont typeface="Wingdings" pitchFamily="2" charset="2"/>
              <a:buNone/>
              <a:defRPr/>
            </a:pPr>
            <a:r>
              <a:rPr lang="en-US" sz="2000" b="1" smtClean="0">
                <a:latin typeface="Comic Sans MS" pitchFamily="66" charset="0"/>
              </a:rPr>
              <a:t>	 </a:t>
            </a:r>
            <a:endParaRPr lang="en-US" sz="2000" b="1" u="sng" smtClean="0">
              <a:latin typeface="Comic Sans MS" pitchFamily="66" charset="0"/>
            </a:endParaRPr>
          </a:p>
        </p:txBody>
      </p:sp>
      <p:pic>
        <p:nvPicPr>
          <p:cNvPr id="5124" name="Picture 5" descr="con00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3886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7127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0243" name="Rectangle 3"/>
          <p:cNvSpPr>
            <a:spLocks noGrp="1" noChangeArrowheads="1"/>
          </p:cNvSpPr>
          <p:nvPr>
            <p:ph type="body" idx="1"/>
          </p:nvPr>
        </p:nvSpPr>
        <p:spPr>
          <a:xfrm>
            <a:off x="1447800" y="1066800"/>
            <a:ext cx="7239000" cy="3886200"/>
          </a:xfrm>
        </p:spPr>
        <p:txBody>
          <a:bodyPr/>
          <a:lstStyle/>
          <a:p>
            <a:pPr marL="609600" indent="-609600" algn="ctr" eaLnBrk="1" hangingPunct="1">
              <a:buFont typeface="Wingdings" pitchFamily="2" charset="2"/>
              <a:buNone/>
              <a:defRPr/>
            </a:pPr>
            <a:r>
              <a:rPr lang="en-US" sz="2000" b="1" u="sng" smtClean="0">
                <a:latin typeface="Comic Sans MS" pitchFamily="66" charset="0"/>
              </a:rPr>
              <a:t>Gibbons v. Ogden (1824)</a:t>
            </a:r>
          </a:p>
          <a:p>
            <a:pPr marL="609600" indent="-609600"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Federalism &amp; Interstate Commerce</a:t>
            </a:r>
          </a:p>
          <a:p>
            <a:pPr marL="609600" indent="-609600"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Ogden was given an exclusive charter for a ferry boat off the coast of New York state and New Jersey by the NY state government.  Gibbons was given a charter by the US government to operate a ferry boat in the same waters.  </a:t>
            </a:r>
          </a:p>
          <a:p>
            <a:pPr marL="609600" indent="-609600"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Gibbons.  Commerce Clause gives Congress the power to regulate interstate commerce.  Federal government over state.</a:t>
            </a:r>
          </a:p>
          <a:p>
            <a:pPr marL="609600" indent="-609600" eaLnBrk="1" hangingPunct="1">
              <a:buFont typeface="Wingdings" pitchFamily="2" charset="2"/>
              <a:buNone/>
              <a:defRPr/>
            </a:pPr>
            <a:r>
              <a:rPr lang="en-US" sz="1800" b="1" smtClean="0">
                <a:latin typeface="Comic Sans MS" pitchFamily="66" charset="0"/>
              </a:rPr>
              <a:t>				</a:t>
            </a:r>
            <a:r>
              <a:rPr lang="en-US" sz="1800" b="1" u="sng" smtClean="0">
                <a:latin typeface="Comic Sans MS" pitchFamily="66" charset="0"/>
              </a:rPr>
              <a:t>Precedent</a:t>
            </a:r>
            <a:r>
              <a:rPr lang="en-US" sz="1800" b="1" smtClean="0">
                <a:latin typeface="Comic Sans MS" pitchFamily="66" charset="0"/>
              </a:rPr>
              <a:t>:  Congress/Federal 				Government regulates interstate 			commerce</a:t>
            </a:r>
          </a:p>
        </p:txBody>
      </p:sp>
      <p:pic>
        <p:nvPicPr>
          <p:cNvPr id="6148" name="Picture 5" descr="con00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4958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11267" name="Rectangle 3"/>
          <p:cNvSpPr>
            <a:spLocks noGrp="1" noChangeArrowheads="1"/>
          </p:cNvSpPr>
          <p:nvPr>
            <p:ph type="body" idx="1"/>
          </p:nvPr>
        </p:nvSpPr>
        <p:spPr>
          <a:xfrm>
            <a:off x="1371600" y="1600200"/>
            <a:ext cx="7315200" cy="4530725"/>
          </a:xfrm>
        </p:spPr>
        <p:txBody>
          <a:bodyPr/>
          <a:lstStyle/>
          <a:p>
            <a:pPr marL="609600" indent="-609600" algn="ctr" eaLnBrk="1" hangingPunct="1">
              <a:lnSpc>
                <a:spcPct val="90000"/>
              </a:lnSpc>
              <a:buFont typeface="Wingdings" pitchFamily="2" charset="2"/>
              <a:buNone/>
              <a:defRPr/>
            </a:pPr>
            <a:r>
              <a:rPr lang="en-US" sz="2000" b="1" u="sng" smtClean="0">
                <a:latin typeface="Comic Sans MS" pitchFamily="66" charset="0"/>
              </a:rPr>
              <a:t>Dred Scott v. Sanford (1857)</a:t>
            </a:r>
            <a:endParaRPr lang="en-US" sz="1800" b="1" smtClean="0">
              <a:latin typeface="Comic Sans MS" pitchFamily="66" charset="0"/>
            </a:endParaRPr>
          </a:p>
          <a:p>
            <a:pPr marL="609600" indent="-609600" eaLnBrk="1" hangingPunct="1">
              <a:lnSpc>
                <a:spcPct val="90000"/>
              </a:lnSpc>
              <a:buFont typeface="Wingdings" pitchFamily="2" charset="2"/>
              <a:buNone/>
              <a:defRPr/>
            </a:pPr>
            <a:r>
              <a:rPr lang="en-US" sz="1800" b="1" u="sng" smtClean="0">
                <a:latin typeface="Comic Sans MS" pitchFamily="66" charset="0"/>
              </a:rPr>
              <a:t>Issue</a:t>
            </a:r>
            <a:r>
              <a:rPr lang="en-US" sz="1800" b="1" smtClean="0">
                <a:latin typeface="Comic Sans MS" pitchFamily="66" charset="0"/>
              </a:rPr>
              <a:t>:  5</a:t>
            </a:r>
            <a:r>
              <a:rPr lang="en-US" sz="1800" b="1" baseline="30000" smtClean="0">
                <a:latin typeface="Comic Sans MS" pitchFamily="66" charset="0"/>
              </a:rPr>
              <a:t>th</a:t>
            </a:r>
            <a:r>
              <a:rPr lang="en-US" sz="1800" b="1" smtClean="0">
                <a:latin typeface="Comic Sans MS" pitchFamily="66" charset="0"/>
              </a:rPr>
              <a:t> Amendment, Slavery, Missouri Compromise of 1820</a:t>
            </a:r>
          </a:p>
          <a:p>
            <a:pPr marL="609600" indent="-609600" eaLnBrk="1" hangingPunct="1">
              <a:lnSpc>
                <a:spcPct val="90000"/>
              </a:lnSpc>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Dred Scott sued his owner Sanford because he had been taken into free territory.  Scott thought that due to the Missouri Compromise Line which made slavery illegal in certain areas of the country, he had become free.</a:t>
            </a:r>
          </a:p>
          <a:p>
            <a:pPr marL="609600" indent="-609600" eaLnBrk="1" hangingPunct="1">
              <a:lnSpc>
                <a:spcPct val="90000"/>
              </a:lnSpc>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Court ruled in favor of Sanford.  1)  Slaves were considered property, thus did not have the right to sue in court.  2)  Would deprive owner of 5</a:t>
            </a:r>
            <a:r>
              <a:rPr lang="en-US" sz="1800" b="1" baseline="30000" smtClean="0">
                <a:latin typeface="Comic Sans MS" pitchFamily="66" charset="0"/>
              </a:rPr>
              <a:t>th</a:t>
            </a:r>
            <a:r>
              <a:rPr lang="en-US" sz="1800" b="1" smtClean="0">
                <a:latin typeface="Comic Sans MS" pitchFamily="66" charset="0"/>
              </a:rPr>
              <a:t> Amendment due process rights if he were stripped of property.</a:t>
            </a:r>
          </a:p>
          <a:p>
            <a:pPr marL="609600" indent="-609600" eaLnBrk="1" hangingPunct="1">
              <a:lnSpc>
                <a:spcPct val="90000"/>
              </a:lnSpc>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Missouri Compromise was ruled unconstitutional, slaves could not sue for freedom.</a:t>
            </a:r>
            <a:endParaRPr lang="en-US" sz="1800" b="1" u="sng" smtClean="0">
              <a:latin typeface="Comic Sans MS" pitchFamily="66" charset="0"/>
            </a:endParaRPr>
          </a:p>
          <a:p>
            <a:pPr marL="609600" indent="-609600" eaLnBrk="1" hangingPunct="1">
              <a:lnSpc>
                <a:spcPct val="90000"/>
              </a:lnSpc>
              <a:buFont typeface="Wingdings" pitchFamily="2" charset="2"/>
              <a:buNone/>
              <a:defRPr/>
            </a:pPr>
            <a:endParaRPr lang="en-US" sz="1800" b="1" u="sng" smtClean="0">
              <a:latin typeface="Comic Sans MS" pitchFamily="66" charset="0"/>
            </a:endParaRPr>
          </a:p>
          <a:p>
            <a:pPr marL="609600" indent="-609600" eaLnBrk="1" hangingPunct="1">
              <a:lnSpc>
                <a:spcPct val="90000"/>
              </a:lnSpc>
              <a:buFont typeface="Wingdings" pitchFamily="2" charset="2"/>
              <a:buNone/>
              <a:defRPr/>
            </a:pPr>
            <a:r>
              <a:rPr lang="en-US" sz="2000" b="1" smtClean="0">
                <a:latin typeface="Comic Sans MS" pitchFamily="66" charset="0"/>
              </a:rPr>
              <a:t>	</a:t>
            </a:r>
          </a:p>
          <a:p>
            <a:pPr marL="609600" indent="-609600" eaLnBrk="1" hangingPunct="1">
              <a:lnSpc>
                <a:spcPct val="90000"/>
              </a:lnSpc>
              <a:buFont typeface="Wingdings" pitchFamily="2" charset="2"/>
              <a:buNone/>
              <a:defRPr/>
            </a:pPr>
            <a:endParaRPr lang="en-US" sz="2000" b="1" u="sng" smtClean="0">
              <a:latin typeface="Comic Sans MS" pitchFamily="66" charset="0"/>
            </a:endParaRPr>
          </a:p>
          <a:p>
            <a:pPr marL="609600" indent="-609600" eaLnBrk="1" hangingPunct="1">
              <a:lnSpc>
                <a:spcPct val="90000"/>
              </a:lnSpc>
              <a:buFont typeface="Wingdings" pitchFamily="2" charset="2"/>
              <a:buNone/>
              <a:defRPr/>
            </a:pPr>
            <a:endParaRPr lang="en-US" smtClean="0"/>
          </a:p>
        </p:txBody>
      </p:sp>
      <p:pic>
        <p:nvPicPr>
          <p:cNvPr id="7172" name="Picture 5" descr="250px-DredSco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53000"/>
            <a:ext cx="16716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b="1" smtClean="0">
                <a:solidFill>
                  <a:schemeClr val="tx1"/>
                </a:solidFill>
                <a:latin typeface="Comic Sans MS" pitchFamily="66" charset="0"/>
              </a:rPr>
              <a:t>SUPREME COURT CASES</a:t>
            </a:r>
          </a:p>
        </p:txBody>
      </p:sp>
      <p:sp>
        <p:nvSpPr>
          <p:cNvPr id="12291" name="Rectangle 3"/>
          <p:cNvSpPr>
            <a:spLocks noGrp="1" noChangeArrowheads="1"/>
          </p:cNvSpPr>
          <p:nvPr>
            <p:ph type="body" idx="1"/>
          </p:nvPr>
        </p:nvSpPr>
        <p:spPr>
          <a:xfrm>
            <a:off x="2895600" y="1600200"/>
            <a:ext cx="6248400" cy="4419600"/>
          </a:xfrm>
        </p:spPr>
        <p:txBody>
          <a:bodyPr/>
          <a:lstStyle/>
          <a:p>
            <a:pPr algn="ctr" eaLnBrk="1" hangingPunct="1">
              <a:buFont typeface="Wingdings" pitchFamily="2" charset="2"/>
              <a:buNone/>
              <a:defRPr/>
            </a:pPr>
            <a:r>
              <a:rPr lang="en-US" sz="2000" b="1" u="sng" smtClean="0">
                <a:latin typeface="Comic Sans MS" pitchFamily="66" charset="0"/>
              </a:rPr>
              <a:t>Plessy v. Ferguson (1896)</a:t>
            </a:r>
            <a:endParaRPr lang="en-US" sz="2000" b="1" smtClean="0">
              <a:latin typeface="Comic Sans MS" pitchFamily="66" charset="0"/>
            </a:endParaRPr>
          </a:p>
          <a:p>
            <a:pPr eaLnBrk="1" hangingPunct="1">
              <a:buFont typeface="Wingdings" pitchFamily="2" charset="2"/>
              <a:buNone/>
              <a:defRPr/>
            </a:pPr>
            <a:r>
              <a:rPr lang="en-US" sz="2000" b="1" u="sng" smtClean="0">
                <a:latin typeface="Comic Sans MS" pitchFamily="66" charset="0"/>
              </a:rPr>
              <a:t>Issue</a:t>
            </a:r>
            <a:r>
              <a:rPr lang="en-US" sz="2000" b="1" smtClean="0">
                <a:latin typeface="Comic Sans MS" pitchFamily="66" charset="0"/>
              </a:rPr>
              <a:t>: 14</a:t>
            </a:r>
            <a:r>
              <a:rPr lang="en-US" sz="2000" b="1" baseline="30000" smtClean="0">
                <a:latin typeface="Comic Sans MS" pitchFamily="66" charset="0"/>
              </a:rPr>
              <a:t>th</a:t>
            </a:r>
            <a:r>
              <a:rPr lang="en-US" sz="2000" b="1" smtClean="0">
                <a:latin typeface="Comic Sans MS" pitchFamily="66" charset="0"/>
              </a:rPr>
              <a:t> Amendment (Equal Protection)</a:t>
            </a:r>
          </a:p>
          <a:p>
            <a:pPr eaLnBrk="1" hangingPunct="1">
              <a:buFont typeface="Wingdings" pitchFamily="2" charset="2"/>
              <a:buNone/>
              <a:defRPr/>
            </a:pPr>
            <a:r>
              <a:rPr lang="en-US" sz="2000" b="1" u="sng" smtClean="0">
                <a:latin typeface="Comic Sans MS" pitchFamily="66" charset="0"/>
              </a:rPr>
              <a:t>Court Case</a:t>
            </a:r>
            <a:r>
              <a:rPr lang="en-US" sz="2000" b="1" smtClean="0">
                <a:latin typeface="Comic Sans MS" pitchFamily="66" charset="0"/>
              </a:rPr>
              <a:t>:  Herman Plessy, 1/8 black, challenged a Louisiana law that mandated separate railroad cars for blacks and whites.  Plessy sat on a car designated to whites and was arrested.</a:t>
            </a:r>
          </a:p>
          <a:p>
            <a:pPr eaLnBrk="1" hangingPunct="1">
              <a:buFont typeface="Wingdings" pitchFamily="2" charset="2"/>
              <a:buNone/>
              <a:defRPr/>
            </a:pPr>
            <a:r>
              <a:rPr lang="en-US" sz="2000" b="1" u="sng" smtClean="0">
                <a:latin typeface="Comic Sans MS" pitchFamily="66" charset="0"/>
              </a:rPr>
              <a:t>Court Decision</a:t>
            </a:r>
            <a:r>
              <a:rPr lang="en-US" sz="2000" b="1" smtClean="0">
                <a:latin typeface="Comic Sans MS" pitchFamily="66" charset="0"/>
              </a:rPr>
              <a:t>: In favor of Louisiana law.  Was not ruled a violation of the 14</a:t>
            </a:r>
            <a:r>
              <a:rPr lang="en-US" sz="2000" b="1" baseline="30000" smtClean="0">
                <a:latin typeface="Comic Sans MS" pitchFamily="66" charset="0"/>
              </a:rPr>
              <a:t>th</a:t>
            </a:r>
            <a:r>
              <a:rPr lang="en-US" sz="2000" b="1" smtClean="0">
                <a:latin typeface="Comic Sans MS" pitchFamily="66" charset="0"/>
              </a:rPr>
              <a:t> Amendment, equal protection clause.</a:t>
            </a:r>
          </a:p>
          <a:p>
            <a:pPr eaLnBrk="1" hangingPunct="1">
              <a:buFont typeface="Wingdings" pitchFamily="2" charset="2"/>
              <a:buNone/>
              <a:defRPr/>
            </a:pPr>
            <a:r>
              <a:rPr lang="en-US" sz="2000" b="1" u="sng" smtClean="0">
                <a:latin typeface="Comic Sans MS" pitchFamily="66" charset="0"/>
              </a:rPr>
              <a:t>Precedent</a:t>
            </a:r>
            <a:r>
              <a:rPr lang="en-US" sz="2000" b="1" smtClean="0">
                <a:latin typeface="Comic Sans MS" pitchFamily="66" charset="0"/>
              </a:rPr>
              <a:t>:  Separate but equal constitutional.  Led to an increase of segregation particularly in southern states.</a:t>
            </a:r>
            <a:endParaRPr lang="en-US" sz="2000" b="1" u="sng" smtClean="0">
              <a:latin typeface="Comic Sans MS" pitchFamily="66" charset="0"/>
            </a:endParaRPr>
          </a:p>
        </p:txBody>
      </p:sp>
      <p:pic>
        <p:nvPicPr>
          <p:cNvPr id="8196" name="Picture 5" descr="con0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24250"/>
            <a:ext cx="28575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8651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3315" name="Rectangle 3"/>
          <p:cNvSpPr>
            <a:spLocks noGrp="1" noChangeArrowheads="1"/>
          </p:cNvSpPr>
          <p:nvPr>
            <p:ph type="body" idx="1"/>
          </p:nvPr>
        </p:nvSpPr>
        <p:spPr>
          <a:xfrm>
            <a:off x="1752600" y="1371600"/>
            <a:ext cx="7239000" cy="4038600"/>
          </a:xfrm>
        </p:spPr>
        <p:txBody>
          <a:bodyPr/>
          <a:lstStyle/>
          <a:p>
            <a:pPr algn="ctr" eaLnBrk="1" hangingPunct="1">
              <a:buFont typeface="Wingdings" pitchFamily="2" charset="2"/>
              <a:buNone/>
              <a:defRPr/>
            </a:pPr>
            <a:r>
              <a:rPr lang="en-US" sz="2000" b="1" u="sng" smtClean="0">
                <a:latin typeface="Comic Sans MS" pitchFamily="66" charset="0"/>
              </a:rPr>
              <a:t>Muller v. Oregon (1906)</a:t>
            </a:r>
            <a:endParaRPr lang="en-US" sz="1800" b="1" smtClean="0">
              <a:latin typeface="Comic Sans MS" pitchFamily="66" charset="0"/>
            </a:endParaRP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14</a:t>
            </a:r>
            <a:r>
              <a:rPr lang="en-US" sz="1800" b="1" baseline="30000" smtClean="0">
                <a:latin typeface="Comic Sans MS" pitchFamily="66" charset="0"/>
              </a:rPr>
              <a:t>th</a:t>
            </a:r>
            <a:r>
              <a:rPr lang="en-US" sz="1800" b="1" smtClean="0">
                <a:latin typeface="Comic Sans MS" pitchFamily="66" charset="0"/>
              </a:rPr>
              <a:t> Amendment (Equal Protection)</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Muller was arrested for violating an Oregon law that reduced women to a 10 hour work day.  Muller was contracting women to work in excess of 10 hours a day.  Muller felt that the law violated the 14</a:t>
            </a:r>
            <a:r>
              <a:rPr lang="en-US" sz="1800" b="1" baseline="30000" smtClean="0">
                <a:latin typeface="Comic Sans MS" pitchFamily="66" charset="0"/>
              </a:rPr>
              <a:t>th</a:t>
            </a:r>
            <a:r>
              <a:rPr lang="en-US" sz="1800" b="1" smtClean="0">
                <a:latin typeface="Comic Sans MS" pitchFamily="66" charset="0"/>
              </a:rPr>
              <a:t> Amendment, the freedom of contract.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Due to medical information proving the need to protect women, and the harmful effects labor can have on child-bearing, the Court ruled in favor of the Oregon law.</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States may pass laws to protect certain groups if they can prove benefit to society.</a:t>
            </a:r>
            <a:endParaRPr lang="en-US" sz="1800" b="1" u="sng" smtClean="0">
              <a:latin typeface="Comic Sans MS" pitchFamily="66" charset="0"/>
            </a:endParaRPr>
          </a:p>
        </p:txBody>
      </p:sp>
      <p:pic>
        <p:nvPicPr>
          <p:cNvPr id="9220" name="Picture 5" descr="womenlab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18081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788987"/>
          </a:xfrm>
        </p:spPr>
        <p:txBody>
          <a:bodyPr/>
          <a:lstStyle/>
          <a:p>
            <a:pPr eaLnBrk="1" hangingPunct="1">
              <a:defRPr/>
            </a:pPr>
            <a:r>
              <a:rPr lang="en-US" sz="4000" b="1" smtClean="0">
                <a:solidFill>
                  <a:schemeClr val="tx1"/>
                </a:solidFill>
                <a:latin typeface="Comic Sans MS" pitchFamily="66" charset="0"/>
              </a:rPr>
              <a:t>SUPREME COURT CASES</a:t>
            </a:r>
          </a:p>
        </p:txBody>
      </p:sp>
      <p:sp>
        <p:nvSpPr>
          <p:cNvPr id="14339" name="Rectangle 3"/>
          <p:cNvSpPr>
            <a:spLocks noGrp="1" noChangeArrowheads="1"/>
          </p:cNvSpPr>
          <p:nvPr>
            <p:ph type="body" idx="1"/>
          </p:nvPr>
        </p:nvSpPr>
        <p:spPr>
          <a:xfrm>
            <a:off x="2590800" y="1600200"/>
            <a:ext cx="6096000" cy="4953000"/>
          </a:xfrm>
        </p:spPr>
        <p:txBody>
          <a:bodyPr/>
          <a:lstStyle/>
          <a:p>
            <a:pPr algn="ctr" eaLnBrk="1" hangingPunct="1">
              <a:buFont typeface="Wingdings" pitchFamily="2" charset="2"/>
              <a:buNone/>
              <a:defRPr/>
            </a:pPr>
            <a:r>
              <a:rPr lang="en-US" sz="2000" b="1" u="sng" smtClean="0">
                <a:latin typeface="Comic Sans MS" pitchFamily="66" charset="0"/>
              </a:rPr>
              <a:t>Schenck v. United States (1919)</a:t>
            </a: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 Times of War</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Schenck circulated a flyer during World War I urging people to dodge the draft.  Citing the draft as a violation of the 13</a:t>
            </a:r>
            <a:r>
              <a:rPr lang="en-US" sz="1800" b="1" baseline="30000" smtClean="0">
                <a:latin typeface="Comic Sans MS" pitchFamily="66" charset="0"/>
              </a:rPr>
              <a:t>th</a:t>
            </a:r>
            <a:r>
              <a:rPr lang="en-US" sz="1800" b="1" smtClean="0">
                <a:latin typeface="Comic Sans MS" pitchFamily="66" charset="0"/>
              </a:rPr>
              <a:t> Amendment (involuntary servitude).  Schenck was arrested under terms of the Espionage Act of 1917.  Schenck appealed conviction on grounds that his 1</a:t>
            </a:r>
            <a:r>
              <a:rPr lang="en-US" sz="1800" b="1" baseline="30000" smtClean="0">
                <a:latin typeface="Comic Sans MS" pitchFamily="66" charset="0"/>
              </a:rPr>
              <a:t>st</a:t>
            </a:r>
            <a:r>
              <a:rPr lang="en-US" sz="1800" b="1" smtClean="0">
                <a:latin typeface="Comic Sans MS" pitchFamily="66" charset="0"/>
              </a:rPr>
              <a:t> Amendment right had been violated.</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the United States.  Urging citizens to break the law, and posed a threat to security of the nation if successful (clear and present danger).</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1</a:t>
            </a:r>
            <a:r>
              <a:rPr lang="en-US" sz="1800" b="1" baseline="30000" smtClean="0">
                <a:latin typeface="Comic Sans MS" pitchFamily="66" charset="0"/>
              </a:rPr>
              <a:t>st</a:t>
            </a:r>
            <a:r>
              <a:rPr lang="en-US" sz="1800" b="1" smtClean="0">
                <a:latin typeface="Comic Sans MS" pitchFamily="66" charset="0"/>
              </a:rPr>
              <a:t> Amendment rights, as well as others can be limited during times of war.</a:t>
            </a:r>
            <a:endParaRPr lang="en-US" sz="1800" b="1" u="sng" smtClean="0">
              <a:latin typeface="Comic Sans MS" pitchFamily="66" charset="0"/>
            </a:endParaRPr>
          </a:p>
          <a:p>
            <a:pPr eaLnBrk="1" hangingPunct="1">
              <a:buFont typeface="Wingdings" pitchFamily="2" charset="2"/>
              <a:buNone/>
              <a:defRPr/>
            </a:pPr>
            <a:endParaRPr lang="en-US" sz="1800" b="1" smtClean="0">
              <a:latin typeface="Comic Sans MS" pitchFamily="66" charset="0"/>
            </a:endParaRPr>
          </a:p>
        </p:txBody>
      </p:sp>
      <p:pic>
        <p:nvPicPr>
          <p:cNvPr id="10244" name="Picture 5" descr="normanrockw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71800"/>
            <a:ext cx="257175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865187"/>
          </a:xfrm>
        </p:spPr>
        <p:txBody>
          <a:bodyPr/>
          <a:lstStyle/>
          <a:p>
            <a:pPr eaLnBrk="1" hangingPunct="1">
              <a:defRPr/>
            </a:pPr>
            <a:r>
              <a:rPr lang="en-US" b="1" smtClean="0">
                <a:solidFill>
                  <a:schemeClr val="tx1"/>
                </a:solidFill>
                <a:latin typeface="Comic Sans MS" pitchFamily="66" charset="0"/>
              </a:rPr>
              <a:t>SUPREME COURT CASES</a:t>
            </a:r>
          </a:p>
        </p:txBody>
      </p:sp>
      <p:sp>
        <p:nvSpPr>
          <p:cNvPr id="15363" name="Rectangle 3"/>
          <p:cNvSpPr>
            <a:spLocks noGrp="1" noChangeArrowheads="1"/>
          </p:cNvSpPr>
          <p:nvPr>
            <p:ph type="body" idx="1"/>
          </p:nvPr>
        </p:nvSpPr>
        <p:spPr>
          <a:xfrm>
            <a:off x="2667000" y="1219200"/>
            <a:ext cx="6019800" cy="5410200"/>
          </a:xfrm>
        </p:spPr>
        <p:txBody>
          <a:bodyPr/>
          <a:lstStyle/>
          <a:p>
            <a:pPr algn="ctr" eaLnBrk="1" hangingPunct="1">
              <a:buFont typeface="Wingdings" pitchFamily="2" charset="2"/>
              <a:buNone/>
              <a:defRPr/>
            </a:pPr>
            <a:r>
              <a:rPr lang="en-US" sz="2000" b="1" u="sng" smtClean="0">
                <a:latin typeface="Comic Sans MS" pitchFamily="66" charset="0"/>
              </a:rPr>
              <a:t>Korematsu v. United States (1944)</a:t>
            </a:r>
            <a:endParaRPr lang="en-US" sz="2000" b="1" smtClean="0">
              <a:latin typeface="Comic Sans MS" pitchFamily="66" charset="0"/>
            </a:endParaRPr>
          </a:p>
          <a:p>
            <a:pPr eaLnBrk="1" hangingPunct="1">
              <a:buFont typeface="Wingdings" pitchFamily="2" charset="2"/>
              <a:buNone/>
              <a:defRPr/>
            </a:pPr>
            <a:r>
              <a:rPr lang="en-US" sz="1800" b="1" u="sng" smtClean="0">
                <a:latin typeface="Comic Sans MS" pitchFamily="66" charset="0"/>
              </a:rPr>
              <a:t>Issue</a:t>
            </a:r>
            <a:r>
              <a:rPr lang="en-US" sz="1800" b="1" smtClean="0">
                <a:latin typeface="Comic Sans MS" pitchFamily="66" charset="0"/>
              </a:rPr>
              <a:t>: 5</a:t>
            </a:r>
            <a:r>
              <a:rPr lang="en-US" sz="1800" b="1" baseline="30000" smtClean="0">
                <a:latin typeface="Comic Sans MS" pitchFamily="66" charset="0"/>
              </a:rPr>
              <a:t>th</a:t>
            </a:r>
            <a:r>
              <a:rPr lang="en-US" sz="1800" b="1" smtClean="0">
                <a:latin typeface="Comic Sans MS" pitchFamily="66" charset="0"/>
              </a:rPr>
              <a:t> &amp; 14</a:t>
            </a:r>
            <a:r>
              <a:rPr lang="en-US" sz="1800" b="1" baseline="30000" smtClean="0">
                <a:latin typeface="Comic Sans MS" pitchFamily="66" charset="0"/>
              </a:rPr>
              <a:t>th</a:t>
            </a:r>
            <a:r>
              <a:rPr lang="en-US" sz="1800" b="1" smtClean="0">
                <a:latin typeface="Comic Sans MS" pitchFamily="66" charset="0"/>
              </a:rPr>
              <a:t> Amendment – Times of War</a:t>
            </a:r>
          </a:p>
          <a:p>
            <a:pPr eaLnBrk="1" hangingPunct="1">
              <a:buFont typeface="Wingdings" pitchFamily="2" charset="2"/>
              <a:buNone/>
              <a:defRPr/>
            </a:pPr>
            <a:r>
              <a:rPr lang="en-US" sz="1800" b="1" u="sng" smtClean="0">
                <a:latin typeface="Comic Sans MS" pitchFamily="66" charset="0"/>
              </a:rPr>
              <a:t>Court Case</a:t>
            </a:r>
            <a:r>
              <a:rPr lang="en-US" sz="1800" b="1" smtClean="0">
                <a:latin typeface="Comic Sans MS" pitchFamily="66" charset="0"/>
              </a:rPr>
              <a:t>: During World War II, the US military issued an order to place Japanese Americans in internment camps. Korematsu sued the US government on the grounds that it was a violation of 5</a:t>
            </a:r>
            <a:r>
              <a:rPr lang="en-US" sz="1800" b="1" baseline="30000" smtClean="0">
                <a:latin typeface="Comic Sans MS" pitchFamily="66" charset="0"/>
              </a:rPr>
              <a:t>th</a:t>
            </a:r>
            <a:r>
              <a:rPr lang="en-US" sz="1800" b="1" smtClean="0">
                <a:latin typeface="Comic Sans MS" pitchFamily="66" charset="0"/>
              </a:rPr>
              <a:t> Amendment due process, and the 14</a:t>
            </a:r>
            <a:r>
              <a:rPr lang="en-US" sz="1800" b="1" baseline="30000" smtClean="0">
                <a:latin typeface="Comic Sans MS" pitchFamily="66" charset="0"/>
              </a:rPr>
              <a:t>th</a:t>
            </a:r>
            <a:r>
              <a:rPr lang="en-US" sz="1800" b="1" smtClean="0">
                <a:latin typeface="Comic Sans MS" pitchFamily="66" charset="0"/>
              </a:rPr>
              <a:t> Amendment.</a:t>
            </a:r>
          </a:p>
          <a:p>
            <a:pPr eaLnBrk="1" hangingPunct="1">
              <a:buFont typeface="Wingdings" pitchFamily="2" charset="2"/>
              <a:buNone/>
              <a:defRPr/>
            </a:pPr>
            <a:r>
              <a:rPr lang="en-US" sz="1800" b="1" u="sng" smtClean="0">
                <a:latin typeface="Comic Sans MS" pitchFamily="66" charset="0"/>
              </a:rPr>
              <a:t>Court Ruling</a:t>
            </a:r>
            <a:r>
              <a:rPr lang="en-US" sz="1800" b="1" smtClean="0">
                <a:latin typeface="Comic Sans MS" pitchFamily="66" charset="0"/>
              </a:rPr>
              <a:t>: In favor of the United States government.</a:t>
            </a:r>
          </a:p>
          <a:p>
            <a:pPr eaLnBrk="1" hangingPunct="1">
              <a:buFont typeface="Wingdings" pitchFamily="2" charset="2"/>
              <a:buNone/>
              <a:defRPr/>
            </a:pPr>
            <a:r>
              <a:rPr lang="en-US" sz="1800" b="1" u="sng" smtClean="0">
                <a:latin typeface="Comic Sans MS" pitchFamily="66" charset="0"/>
              </a:rPr>
              <a:t>Precedent</a:t>
            </a:r>
            <a:r>
              <a:rPr lang="en-US" sz="1800" b="1" smtClean="0">
                <a:latin typeface="Comic Sans MS" pitchFamily="66" charset="0"/>
              </a:rPr>
              <a:t>:  During times of war, certain group’s rights can be limited. (Clear &amp; Present Danger Rule)</a:t>
            </a:r>
            <a:endParaRPr lang="en-US" sz="1800" b="1" u="sng" smtClean="0">
              <a:latin typeface="Comic Sans MS" pitchFamily="66" charset="0"/>
            </a:endParaRPr>
          </a:p>
          <a:p>
            <a:pPr algn="ctr" eaLnBrk="1" hangingPunct="1">
              <a:buFont typeface="Wingdings" pitchFamily="2" charset="2"/>
              <a:buNone/>
              <a:defRPr/>
            </a:pPr>
            <a:endParaRPr lang="en-US" sz="2000" u="sng" smtClean="0">
              <a:latin typeface="Comic Sans MS" pitchFamily="66" charset="0"/>
            </a:endParaRPr>
          </a:p>
        </p:txBody>
      </p:sp>
      <p:pic>
        <p:nvPicPr>
          <p:cNvPr id="11268" name="Picture 5" descr="cartoo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0"/>
            <a:ext cx="25908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AutoShape 6">
            <a:hlinkClick r:id="" action="ppaction://hlinkshowjump?jump=firstslide" highlightClick="1"/>
          </p:cNvPr>
          <p:cNvSpPr>
            <a:spLocks noChangeArrowheads="1"/>
          </p:cNvSpPr>
          <p:nvPr/>
        </p:nvSpPr>
        <p:spPr bwMode="auto">
          <a:xfrm>
            <a:off x="228600" y="990600"/>
            <a:ext cx="381000" cy="3571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707</TotalTime>
  <Words>2925</Words>
  <Application>Microsoft Office PowerPoint</Application>
  <PresentationFormat>On-screen Show (4:3)</PresentationFormat>
  <Paragraphs>180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Balance</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lpstr>SUPREME COURT CASES</vt:lpstr>
    </vt:vector>
  </TitlesOfParts>
  <Company>WSFCS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CASES</dc:title>
  <dc:creator>WSFCS Workstation</dc:creator>
  <cp:lastModifiedBy>Teacher</cp:lastModifiedBy>
  <cp:revision>56</cp:revision>
  <dcterms:created xsi:type="dcterms:W3CDTF">2007-03-27T19:30:18Z</dcterms:created>
  <dcterms:modified xsi:type="dcterms:W3CDTF">2013-09-17T11:41:03Z</dcterms:modified>
</cp:coreProperties>
</file>