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3" r:id="rId6"/>
    <p:sldId id="269" r:id="rId7"/>
    <p:sldId id="267" r:id="rId8"/>
    <p:sldId id="264" r:id="rId9"/>
    <p:sldId id="27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120D2-98E6-4775-BA10-011F49E5B023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8E7F7-3886-4B0A-BFE3-4AAFB454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1C11D-1A5D-42B3-BB76-5049EE74E48A}" type="slidenum">
              <a:rPr lang="en-US"/>
              <a:pPr/>
              <a:t>1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58F56-5110-411D-90EA-B687334D8A50}" type="slidenum">
              <a:rPr lang="en-US"/>
              <a:pPr/>
              <a:t>2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D166C-25EA-42F8-9E2C-F6269F9636E3}" type="slidenum">
              <a:rPr lang="en-US"/>
              <a:pPr/>
              <a:t>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F2972-EEBB-4C71-AD65-17CFCA1DC9DF}" type="slidenum">
              <a:rPr lang="en-US"/>
              <a:pPr/>
              <a:t>4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BA5CA-AFEF-434C-A0E1-ED570FB3771B}" type="slidenum">
              <a:rPr lang="en-US"/>
              <a:pPr/>
              <a:t>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9B417-EDFF-4469-A8D3-E8A78B13810C}" type="slidenum">
              <a:rPr lang="en-US"/>
              <a:pPr/>
              <a:t>8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C2EE5-62C2-4173-AC22-C921E7FD051B}" type="slidenum">
              <a:rPr lang="en-US"/>
              <a:pPr/>
              <a:t>10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43DDB-D517-45AC-9E6D-8FA2DC100C8D}" type="slidenum">
              <a:rPr lang="en-US"/>
              <a:pPr/>
              <a:t>11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5370-A78E-4B7D-8990-7CF89B8C59B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A9CC-3878-45F6-BB91-C6B666F9EF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 dirty="0"/>
              <a:t>Jefferson’s Presidency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77200" cy="434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 algn="ctr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Main Idea</a:t>
            </a:r>
          </a:p>
          <a:p>
            <a:pPr marL="180975" indent="-180975" algn="ctr"/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rise of political parties influenced the election of 1800, bringing Thomas Jefferson and a new outlook to the presidency.</a:t>
            </a:r>
          </a:p>
          <a:p>
            <a:pPr marL="180975" indent="-180975" algn="ctr"/>
            <a:endParaRPr lang="en-US" sz="2000" b="1" dirty="0">
              <a:solidFill>
                <a:srgbClr val="003300"/>
              </a:solidFill>
              <a:latin typeface="Verdana" pitchFamily="34" charset="0"/>
            </a:endParaRPr>
          </a:p>
          <a:p>
            <a:pPr marL="180975" indent="-180975" algn="ctr"/>
            <a:endParaRPr lang="en-US" sz="20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84329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914400"/>
          </a:xfrm>
          <a:noFill/>
          <a:ln/>
        </p:spPr>
        <p:txBody>
          <a:bodyPr/>
          <a:lstStyle/>
          <a:p>
            <a:r>
              <a:rPr lang="en-US" sz="2400" dirty="0"/>
              <a:t>The Role of the Supreme Court Changes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620000" cy="41910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003300"/>
              </a:solidFill>
            </a:endParaRPr>
          </a:p>
          <a:p>
            <a:r>
              <a:rPr lang="en-US" sz="2800" b="1" dirty="0" smtClean="0">
                <a:solidFill>
                  <a:srgbClr val="003300"/>
                </a:solidFill>
              </a:rPr>
              <a:t>Judiciary </a:t>
            </a:r>
            <a:r>
              <a:rPr lang="en-US" sz="2800" b="1" dirty="0">
                <a:solidFill>
                  <a:srgbClr val="003300"/>
                </a:solidFill>
              </a:rPr>
              <a:t>Act of 1801</a:t>
            </a:r>
            <a:r>
              <a:rPr lang="en-US" sz="2800" dirty="0" smtClean="0">
                <a:solidFill>
                  <a:srgbClr val="003300"/>
                </a:solidFill>
              </a:rPr>
              <a:t>,</a:t>
            </a:r>
            <a:r>
              <a:rPr lang="en-US" sz="2800" b="1" dirty="0" smtClean="0">
                <a:solidFill>
                  <a:srgbClr val="003300"/>
                </a:solidFill>
              </a:rPr>
              <a:t> </a:t>
            </a:r>
            <a:r>
              <a:rPr lang="en-US" sz="2800" dirty="0">
                <a:solidFill>
                  <a:srgbClr val="003300"/>
                </a:solidFill>
              </a:rPr>
              <a:t>created new positions in the judicial branch.</a:t>
            </a:r>
          </a:p>
          <a:p>
            <a:r>
              <a:rPr lang="en-US" sz="2800" dirty="0">
                <a:solidFill>
                  <a:srgbClr val="003300"/>
                </a:solidFill>
              </a:rPr>
              <a:t>Departing President John Adams hurried to fill them with </a:t>
            </a:r>
            <a:r>
              <a:rPr lang="en-US" sz="2800" dirty="0" smtClean="0">
                <a:solidFill>
                  <a:srgbClr val="003300"/>
                </a:solidFill>
              </a:rPr>
              <a:t>Federalists</a:t>
            </a:r>
            <a:r>
              <a:rPr lang="en-US" sz="2800" dirty="0">
                <a:solidFill>
                  <a:srgbClr val="003300"/>
                </a:solidFill>
              </a:rPr>
              <a:t> </a:t>
            </a:r>
            <a:r>
              <a:rPr lang="en-US" sz="2800" dirty="0" smtClean="0">
                <a:solidFill>
                  <a:srgbClr val="003300"/>
                </a:solidFill>
              </a:rPr>
              <a:t>on his last day “</a:t>
            </a:r>
            <a:r>
              <a:rPr lang="en-US" sz="2800" b="1" dirty="0" smtClean="0">
                <a:solidFill>
                  <a:srgbClr val="003300"/>
                </a:solidFill>
              </a:rPr>
              <a:t>Midnight Appointments</a:t>
            </a:r>
            <a:r>
              <a:rPr lang="en-US" sz="2800" dirty="0" smtClean="0">
                <a:solidFill>
                  <a:srgbClr val="003300"/>
                </a:solidFill>
              </a:rPr>
              <a:t>” </a:t>
            </a:r>
            <a:r>
              <a:rPr lang="en-US" sz="2800" b="1" u="sng" dirty="0" smtClean="0">
                <a:solidFill>
                  <a:srgbClr val="FF0000"/>
                </a:solidFill>
              </a:rPr>
              <a:t>11</a:t>
            </a:r>
            <a:endParaRPr lang="en-US" sz="2800" dirty="0">
              <a:solidFill>
                <a:srgbClr val="003300"/>
              </a:solidFill>
            </a:endParaRPr>
          </a:p>
          <a:p>
            <a:r>
              <a:rPr lang="en-US" sz="2800" dirty="0">
                <a:solidFill>
                  <a:srgbClr val="003300"/>
                </a:solidFill>
              </a:rPr>
              <a:t>Not </a:t>
            </a:r>
            <a:r>
              <a:rPr lang="en-US" sz="2800" dirty="0" smtClean="0">
                <a:solidFill>
                  <a:srgbClr val="003300"/>
                </a:solidFill>
              </a:rPr>
              <a:t>all letters </a:t>
            </a:r>
            <a:r>
              <a:rPr lang="en-US" sz="2800" dirty="0">
                <a:solidFill>
                  <a:srgbClr val="003300"/>
                </a:solidFill>
              </a:rPr>
              <a:t>were </a:t>
            </a:r>
            <a:r>
              <a:rPr lang="en-US" sz="2800" dirty="0" smtClean="0">
                <a:solidFill>
                  <a:srgbClr val="003300"/>
                </a:solidFill>
              </a:rPr>
              <a:t>delivered </a:t>
            </a:r>
            <a:r>
              <a:rPr lang="en-US" sz="2800" dirty="0">
                <a:solidFill>
                  <a:srgbClr val="003300"/>
                </a:solidFill>
              </a:rPr>
              <a:t>before Jefferson took office the next day.</a:t>
            </a:r>
          </a:p>
          <a:p>
            <a:r>
              <a:rPr lang="en-US" sz="2800" dirty="0">
                <a:solidFill>
                  <a:srgbClr val="003300"/>
                </a:solidFill>
              </a:rPr>
              <a:t>James Madison, the new secretary of state, refused to deliver the remaining commissions.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6025"/>
          </a:xfrm>
          <a:noFill/>
          <a:ln/>
        </p:spPr>
        <p:txBody>
          <a:bodyPr/>
          <a:lstStyle/>
          <a:p>
            <a:r>
              <a:rPr lang="en-US" sz="2400" dirty="0"/>
              <a:t>The Role of the Supreme Court Changes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533400" y="1552575"/>
            <a:ext cx="7696200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>
              <a:buFontTx/>
              <a:buChar char="•"/>
            </a:pPr>
            <a:endParaRPr lang="en-US" sz="1000" dirty="0">
              <a:solidFill>
                <a:srgbClr val="003300"/>
              </a:solidFill>
              <a:latin typeface="Verdana" pitchFamily="34" charset="0"/>
            </a:endParaRPr>
          </a:p>
          <a:p>
            <a:pPr marL="179388" indent="-179388"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William </a:t>
            </a:r>
            <a:r>
              <a:rPr lang="en-US" sz="2000" dirty="0" err="1">
                <a:solidFill>
                  <a:srgbClr val="003300"/>
                </a:solidFill>
                <a:latin typeface="Verdana" pitchFamily="34" charset="0"/>
              </a:rPr>
              <a:t>Marbury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, </a:t>
            </a:r>
            <a:r>
              <a:rPr lang="en-US" sz="2000" dirty="0" smtClean="0">
                <a:solidFill>
                  <a:srgbClr val="003300"/>
                </a:solidFill>
                <a:latin typeface="Verdana" pitchFamily="34" charset="0"/>
              </a:rPr>
              <a:t>did 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not receive his </a:t>
            </a:r>
            <a:r>
              <a:rPr lang="en-US" sz="2000" dirty="0" smtClean="0">
                <a:solidFill>
                  <a:srgbClr val="003300"/>
                </a:solidFill>
                <a:latin typeface="Verdana" pitchFamily="34" charset="0"/>
              </a:rPr>
              <a:t>commission</a:t>
            </a:r>
            <a:endParaRPr lang="en-US" sz="2000" dirty="0">
              <a:solidFill>
                <a:srgbClr val="003300"/>
              </a:solidFill>
              <a:latin typeface="Verdana" pitchFamily="34" charset="0"/>
            </a:endParaRPr>
          </a:p>
          <a:p>
            <a:pPr marL="179388" indent="-179388"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He claimed that the Judiciary Act of 1789 gave the Court the power to force Madison to deliver the commission.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33400" y="3151188"/>
            <a:ext cx="7696200" cy="30469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The </a:t>
            </a:r>
            <a:r>
              <a:rPr lang="en-US" sz="2400" dirty="0">
                <a:latin typeface="Verdana" pitchFamily="34" charset="0"/>
              </a:rPr>
              <a:t>Constitution did not give the Court the power to force Madison to deliver </a:t>
            </a:r>
            <a:r>
              <a:rPr lang="en-US" sz="2400" dirty="0" err="1">
                <a:latin typeface="Verdana" pitchFamily="34" charset="0"/>
              </a:rPr>
              <a:t>Marbury’s</a:t>
            </a:r>
            <a:r>
              <a:rPr lang="en-US" sz="2400" dirty="0">
                <a:latin typeface="Verdana" pitchFamily="34" charset="0"/>
              </a:rPr>
              <a:t> commission.</a:t>
            </a:r>
          </a:p>
          <a:p>
            <a:pPr marL="179388" indent="-179388">
              <a:buFontTx/>
              <a:buChar char="•"/>
            </a:pPr>
            <a:r>
              <a:rPr lang="en-US" sz="2400" dirty="0">
                <a:latin typeface="Verdana" pitchFamily="34" charset="0"/>
              </a:rPr>
              <a:t>It ruled the Judiciary Act of 1789 unconstitutional.</a:t>
            </a:r>
          </a:p>
          <a:p>
            <a:pPr marL="179388" indent="-179388">
              <a:buFontTx/>
              <a:buChar char="•"/>
            </a:pPr>
            <a:r>
              <a:rPr lang="en-US" sz="2400" i="1" dirty="0" err="1">
                <a:latin typeface="Verdana" pitchFamily="34" charset="0"/>
              </a:rPr>
              <a:t>Marbury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v. </a:t>
            </a:r>
            <a:r>
              <a:rPr lang="en-US" sz="2400" i="1" dirty="0">
                <a:latin typeface="Verdana" pitchFamily="34" charset="0"/>
              </a:rPr>
              <a:t>Madison </a:t>
            </a:r>
            <a:r>
              <a:rPr lang="en-US" sz="2400" dirty="0">
                <a:latin typeface="Verdana" pitchFamily="34" charset="0"/>
              </a:rPr>
              <a:t>established </a:t>
            </a:r>
            <a:r>
              <a:rPr lang="en-US" sz="2400" b="1" dirty="0" smtClean="0">
                <a:latin typeface="Verdana" pitchFamily="34" charset="0"/>
              </a:rPr>
              <a:t>judicial </a:t>
            </a:r>
            <a:r>
              <a:rPr lang="en-US" sz="2400" b="1" dirty="0">
                <a:latin typeface="Verdana" pitchFamily="34" charset="0"/>
              </a:rPr>
              <a:t>review</a:t>
            </a:r>
            <a:r>
              <a:rPr lang="en-US" sz="2400" dirty="0">
                <a:latin typeface="Verdana" pitchFamily="34" charset="0"/>
              </a:rPr>
              <a:t>, to declare that a law violates the </a:t>
            </a:r>
            <a:r>
              <a:rPr lang="en-US" sz="2400" dirty="0" smtClean="0">
                <a:latin typeface="Verdana" pitchFamily="34" charset="0"/>
              </a:rPr>
              <a:t>Constitution.</a:t>
            </a:r>
            <a:r>
              <a:rPr lang="en-US" sz="2400" b="1" u="sng" dirty="0" smtClean="0">
                <a:solidFill>
                  <a:srgbClr val="FF0000"/>
                </a:solidFill>
                <a:latin typeface="Verdana" pitchFamily="34" charset="0"/>
              </a:rPr>
              <a:t>13</a:t>
            </a:r>
            <a:endParaRPr lang="en-US" sz="2400" dirty="0">
              <a:latin typeface="Verdana" pitchFamily="34" charset="0"/>
            </a:endParaRPr>
          </a:p>
        </p:txBody>
      </p:sp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0263" y="2057400"/>
            <a:ext cx="160337" cy="160338"/>
          </a:xfrm>
          <a:prstGeom prst="rect">
            <a:avLst/>
          </a:prstGeom>
          <a:noFill/>
        </p:spPr>
      </p:pic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0263" y="3868738"/>
            <a:ext cx="160337" cy="160337"/>
          </a:xfrm>
          <a:prstGeom prst="rect">
            <a:avLst/>
          </a:prstGeom>
          <a:noFill/>
        </p:spPr>
      </p:pic>
      <p:sp>
        <p:nvSpPr>
          <p:cNvPr id="202760" name="Rectangle 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/>
      <p:bldP spid="2027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216025"/>
          </a:xfrm>
          <a:noFill/>
          <a:ln/>
        </p:spPr>
        <p:txBody>
          <a:bodyPr>
            <a:normAutofit/>
          </a:bodyPr>
          <a:lstStyle/>
          <a:p>
            <a:r>
              <a:rPr lang="en-US" sz="3600" u="sng" dirty="0" smtClean="0"/>
              <a:t>The Election of 1800 </a:t>
            </a:r>
            <a:r>
              <a:rPr lang="en-US" sz="3600" b="1" u="sng" dirty="0" smtClean="0">
                <a:solidFill>
                  <a:srgbClr val="FF0000"/>
                </a:solidFill>
              </a:rPr>
              <a:t>12</a:t>
            </a:r>
            <a:endParaRPr lang="en-US" sz="3600" b="0" u="sng" dirty="0">
              <a:solidFill>
                <a:srgbClr val="000000"/>
              </a:solidFill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533400" y="1812925"/>
            <a:ext cx="7772400" cy="138499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800" dirty="0" smtClean="0">
                <a:solidFill>
                  <a:srgbClr val="003300"/>
                </a:solidFill>
                <a:latin typeface="Verdana" pitchFamily="34" charset="0"/>
              </a:rPr>
              <a:t>Democratic-Republican </a:t>
            </a: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Thomas </a:t>
            </a:r>
            <a:r>
              <a:rPr lang="en-US" sz="2800" dirty="0" smtClean="0">
                <a:solidFill>
                  <a:srgbClr val="003300"/>
                </a:solidFill>
                <a:latin typeface="Verdana" pitchFamily="34" charset="0"/>
              </a:rPr>
              <a:t>Jefferson</a:t>
            </a:r>
          </a:p>
          <a:p>
            <a:pPr marL="228600" indent="-228600">
              <a:buFontTx/>
              <a:buChar char="•"/>
            </a:pPr>
            <a:r>
              <a:rPr lang="en-US" sz="2800" dirty="0" smtClean="0">
                <a:solidFill>
                  <a:srgbClr val="003300"/>
                </a:solidFill>
                <a:latin typeface="Verdana" pitchFamily="34" charset="0"/>
              </a:rPr>
              <a:t>Federalist </a:t>
            </a: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John Adams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533400" y="3717925"/>
            <a:ext cx="7772400" cy="181588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>
              <a:buFontTx/>
              <a:buChar char="•"/>
            </a:pP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The campaign was vicious.</a:t>
            </a:r>
          </a:p>
          <a:p>
            <a:pPr marL="179388" indent="-179388">
              <a:buFontTx/>
              <a:buChar char="•"/>
            </a:pP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Supporters of each side made their arguments in letters and newspaper </a:t>
            </a:r>
            <a:r>
              <a:rPr lang="en-US" sz="2800" dirty="0" smtClean="0">
                <a:solidFill>
                  <a:srgbClr val="003300"/>
                </a:solidFill>
                <a:latin typeface="Verdana" pitchFamily="34" charset="0"/>
              </a:rPr>
              <a:t>editorials</a:t>
            </a:r>
            <a:endParaRPr lang="en-US" sz="2800" dirty="0">
              <a:solidFill>
                <a:srgbClr val="003300"/>
              </a:solidFill>
              <a:latin typeface="Verdana" pitchFamily="34" charset="0"/>
            </a:endParaRPr>
          </a:p>
        </p:txBody>
      </p:sp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463" y="1828800"/>
            <a:ext cx="160337" cy="160338"/>
          </a:xfrm>
          <a:prstGeom prst="rect">
            <a:avLst/>
          </a:prstGeom>
          <a:noFill/>
        </p:spPr>
      </p:pic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463" y="3810000"/>
            <a:ext cx="160337" cy="160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/>
      <p:bldP spid="1863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216025"/>
          </a:xfrm>
          <a:noFill/>
          <a:ln/>
        </p:spPr>
        <p:txBody>
          <a:bodyPr/>
          <a:lstStyle/>
          <a:p>
            <a:r>
              <a:rPr lang="en-US" sz="2400" dirty="0"/>
              <a:t>The Election of 1800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33400" y="1690688"/>
            <a:ext cx="7772400" cy="181588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n-US" sz="2800" b="1" dirty="0">
                <a:solidFill>
                  <a:srgbClr val="003300"/>
                </a:solidFill>
                <a:latin typeface="Verdana" pitchFamily="34" charset="0"/>
              </a:rPr>
              <a:t>Federalists claimed that</a:t>
            </a: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 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Jefferson </a:t>
            </a:r>
            <a:r>
              <a:rPr lang="en-US" sz="2800" dirty="0" smtClean="0">
                <a:solidFill>
                  <a:srgbClr val="003300"/>
                </a:solidFill>
                <a:latin typeface="Verdana" pitchFamily="34" charset="0"/>
              </a:rPr>
              <a:t>was </a:t>
            </a: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pro-French.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Jefferson wanted to destroy organized </a:t>
            </a:r>
            <a:r>
              <a:rPr lang="en-US" sz="2800" dirty="0" smtClean="0">
                <a:solidFill>
                  <a:srgbClr val="003300"/>
                </a:solidFill>
                <a:latin typeface="Verdana" pitchFamily="34" charset="0"/>
              </a:rPr>
              <a:t>religion</a:t>
            </a:r>
            <a:endParaRPr lang="en-US" sz="28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533400" y="3810000"/>
            <a:ext cx="7772400" cy="224676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/>
            <a:r>
              <a:rPr lang="en-US" sz="2800" b="1" dirty="0">
                <a:solidFill>
                  <a:srgbClr val="003300"/>
                </a:solidFill>
                <a:latin typeface="Verdana" pitchFamily="34" charset="0"/>
              </a:rPr>
              <a:t>Democratic-Republicans claimed that</a:t>
            </a: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 </a:t>
            </a:r>
          </a:p>
          <a:p>
            <a:pPr marL="179388" indent="-179388">
              <a:buFontTx/>
              <a:buChar char="•"/>
            </a:pP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Adams wanted to crown himself king. </a:t>
            </a:r>
          </a:p>
          <a:p>
            <a:pPr marL="179388" indent="-179388">
              <a:buFontTx/>
              <a:buChar char="•"/>
            </a:pPr>
            <a:r>
              <a:rPr lang="en-US" sz="2800" dirty="0">
                <a:solidFill>
                  <a:srgbClr val="003300"/>
                </a:solidFill>
                <a:latin typeface="Verdana" pitchFamily="34" charset="0"/>
              </a:rPr>
              <a:t>The Federalists would try to limit Americans’ rights (using the Alien and Sedition Acts as proof of their claims).</a:t>
            </a:r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463" y="1828800"/>
            <a:ext cx="160337" cy="160338"/>
          </a:xfrm>
          <a:prstGeom prst="rect">
            <a:avLst/>
          </a:prstGeom>
          <a:noFill/>
        </p:spPr>
      </p:pic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463" y="3810000"/>
            <a:ext cx="160337" cy="160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</p:spPr>
        <p:txBody>
          <a:bodyPr>
            <a:noAutofit/>
          </a:bodyPr>
          <a:lstStyle/>
          <a:p>
            <a:r>
              <a:rPr lang="en-US" sz="3200" dirty="0"/>
              <a:t>The Election of 1800</a:t>
            </a:r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3725863"/>
            <a:ext cx="160338" cy="160337"/>
          </a:xfrm>
          <a:prstGeom prst="rect">
            <a:avLst/>
          </a:prstGeom>
          <a:noFill/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1820863"/>
            <a:ext cx="160338" cy="160337"/>
          </a:xfrm>
          <a:prstGeom prst="rect">
            <a:avLst/>
          </a:prstGeom>
          <a:noFill/>
        </p:spPr>
      </p:pic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77724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/>
            <a:r>
              <a:rPr lang="en-US" sz="2800" b="1" dirty="0">
                <a:latin typeface="Verdana" pitchFamily="34" charset="0"/>
              </a:rPr>
              <a:t>Problems</a:t>
            </a:r>
          </a:p>
          <a:p>
            <a:pPr marL="228600" indent="-228600">
              <a:buFontTx/>
              <a:buChar char="•"/>
            </a:pPr>
            <a:r>
              <a:rPr lang="en-US" sz="2800" dirty="0" smtClean="0">
                <a:latin typeface="Verdana" pitchFamily="34" charset="0"/>
              </a:rPr>
              <a:t>Jefferson </a:t>
            </a:r>
            <a:r>
              <a:rPr lang="en-US" sz="2800" dirty="0">
                <a:latin typeface="Verdana" pitchFamily="34" charset="0"/>
              </a:rPr>
              <a:t>and </a:t>
            </a:r>
            <a:r>
              <a:rPr lang="en-US" sz="2800" dirty="0" smtClean="0">
                <a:latin typeface="Verdana" pitchFamily="34" charset="0"/>
              </a:rPr>
              <a:t>Burr Tied.</a:t>
            </a:r>
            <a:endParaRPr lang="en-US" sz="2800" dirty="0">
              <a:latin typeface="Verdana" pitchFamily="34" charset="0"/>
            </a:endParaRPr>
          </a:p>
          <a:p>
            <a:pPr marL="228600" indent="-228600">
              <a:buFontTx/>
              <a:buChar char="•"/>
            </a:pPr>
            <a:r>
              <a:rPr lang="en-US" sz="2800" dirty="0">
                <a:latin typeface="Verdana" pitchFamily="34" charset="0"/>
              </a:rPr>
              <a:t>Political parties did not specify who was the </a:t>
            </a:r>
            <a:r>
              <a:rPr lang="en-US" sz="2800" dirty="0" smtClean="0">
                <a:latin typeface="Verdana" pitchFamily="34" charset="0"/>
              </a:rPr>
              <a:t>candidate </a:t>
            </a:r>
            <a:r>
              <a:rPr lang="en-US" sz="2800" dirty="0">
                <a:latin typeface="Verdana" pitchFamily="34" charset="0"/>
              </a:rPr>
              <a:t>for president. 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latin typeface="Verdana" pitchFamily="34" charset="0"/>
              </a:rPr>
              <a:t>The House of </a:t>
            </a:r>
            <a:r>
              <a:rPr lang="en-US" sz="2800" dirty="0" smtClean="0">
                <a:latin typeface="Verdana" pitchFamily="34" charset="0"/>
              </a:rPr>
              <a:t>Rep. </a:t>
            </a:r>
            <a:r>
              <a:rPr lang="en-US" sz="2800" dirty="0">
                <a:latin typeface="Verdana" pitchFamily="34" charset="0"/>
              </a:rPr>
              <a:t>was </a:t>
            </a:r>
            <a:r>
              <a:rPr lang="en-US" sz="2800" dirty="0" smtClean="0">
                <a:latin typeface="Verdana" pitchFamily="34" charset="0"/>
              </a:rPr>
              <a:t>tied </a:t>
            </a:r>
            <a:r>
              <a:rPr lang="en-US" sz="2800" dirty="0">
                <a:latin typeface="Verdana" pitchFamily="34" charset="0"/>
              </a:rPr>
              <a:t>for 35 votes.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latin typeface="Verdana" pitchFamily="34" charset="0"/>
              </a:rPr>
              <a:t>Hamilton urged Federalists to </a:t>
            </a:r>
            <a:r>
              <a:rPr lang="en-US" sz="2800" dirty="0" smtClean="0">
                <a:latin typeface="Verdana" pitchFamily="34" charset="0"/>
              </a:rPr>
              <a:t>support Jefferson</a:t>
            </a:r>
            <a:r>
              <a:rPr lang="en-US" sz="2800" dirty="0">
                <a:latin typeface="Verdana" pitchFamily="34" charset="0"/>
              </a:rPr>
              <a:t>. On the 36</a:t>
            </a:r>
            <a:r>
              <a:rPr lang="en-US" sz="2800" baseline="30000" dirty="0">
                <a:latin typeface="Verdana" pitchFamily="34" charset="0"/>
              </a:rPr>
              <a:t>th</a:t>
            </a:r>
            <a:r>
              <a:rPr lang="en-US" sz="2800" dirty="0">
                <a:latin typeface="Verdana" pitchFamily="34" charset="0"/>
              </a:rPr>
              <a:t> vote, Jefferson was chosen president. 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533400" y="4800600"/>
            <a:ext cx="7772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sz="2800" b="1" dirty="0" smtClean="0">
                <a:latin typeface="Verdana" pitchFamily="34" charset="0"/>
              </a:rPr>
              <a:t>Twelfth </a:t>
            </a:r>
            <a:r>
              <a:rPr lang="en-US" sz="2800" b="1" dirty="0">
                <a:latin typeface="Verdana" pitchFamily="34" charset="0"/>
              </a:rPr>
              <a:t>Amendment</a:t>
            </a:r>
            <a:r>
              <a:rPr lang="en-US" sz="2800" dirty="0">
                <a:latin typeface="Verdana" pitchFamily="34" charset="0"/>
              </a:rPr>
              <a:t> (1804), which said that electors must cast separate ballots for president and vice president.</a:t>
            </a:r>
          </a:p>
        </p:txBody>
      </p:sp>
      <p:pic>
        <p:nvPicPr>
          <p:cNvPr id="1904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463" y="5173663"/>
            <a:ext cx="160337" cy="1603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  <p:bldP spid="1904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</p:spPr>
        <p:txBody>
          <a:bodyPr>
            <a:noAutofit/>
          </a:bodyPr>
          <a:lstStyle/>
          <a:p>
            <a:r>
              <a:rPr lang="en-US" sz="3200" u="sng" dirty="0"/>
              <a:t>The Louisiana </a:t>
            </a:r>
            <a:r>
              <a:rPr lang="en-US" sz="3200" u="sng" dirty="0" smtClean="0"/>
              <a:t>Purchase </a:t>
            </a:r>
            <a:r>
              <a:rPr lang="en-US" sz="3200" b="1" u="sng" dirty="0" smtClean="0">
                <a:solidFill>
                  <a:srgbClr val="FF0000"/>
                </a:solidFill>
              </a:rPr>
              <a:t>15</a:t>
            </a:r>
            <a:endParaRPr lang="en-US" sz="3200" u="sng" dirty="0"/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2895600"/>
            <a:ext cx="160338" cy="160338"/>
          </a:xfrm>
          <a:prstGeom prst="rect">
            <a:avLst/>
          </a:prstGeom>
          <a:noFill/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1439863"/>
            <a:ext cx="160338" cy="160337"/>
          </a:xfrm>
          <a:prstGeom prst="rect">
            <a:avLst/>
          </a:prstGeom>
          <a:noFill/>
        </p:spPr>
      </p:pic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7772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eaLnBrk="0" hangingPunct="0">
              <a:buFontTx/>
              <a:buChar char="•"/>
            </a:pPr>
            <a:r>
              <a:rPr lang="en-US" sz="2800" dirty="0">
                <a:latin typeface="Verdana" pitchFamily="34" charset="0"/>
              </a:rPr>
              <a:t>On April 30, 1803, they signed an agreement with France to buy the land—final price about 80 million francs, or $15 million</a:t>
            </a:r>
          </a:p>
          <a:p>
            <a:pPr marL="228600" indent="-228600" eaLnBrk="0" hangingPunct="0">
              <a:buFontTx/>
              <a:buChar char="•"/>
            </a:pPr>
            <a:endParaRPr lang="en-US" dirty="0">
              <a:solidFill>
                <a:srgbClr val="FFFF99"/>
              </a:solidFill>
              <a:latin typeface="Verdana" pitchFamily="34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sz="2800" dirty="0">
                <a:latin typeface="Verdana" pitchFamily="34" charset="0"/>
              </a:rPr>
              <a:t>Jefferson sent James Monroe to Paris to try to purchase New Orleans and West Florida. 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latin typeface="Verdana" pitchFamily="34" charset="0"/>
              </a:rPr>
              <a:t>At the meeting, France offered to sell the United States all of the vast Louisiana Territory. </a:t>
            </a:r>
          </a:p>
          <a:p>
            <a:pPr marL="228600" indent="-228600">
              <a:buFontTx/>
              <a:buChar char="•"/>
            </a:pPr>
            <a:endParaRPr lang="en-US" dirty="0">
              <a:solidFill>
                <a:srgbClr val="FFFF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animBg="1"/>
      <p:bldP spid="1966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2-54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639" cy="624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Verdana" pitchFamily="34" charset="0"/>
              </a:rPr>
              <a:t>The Constitution did not directly give Jefferson the authority to buy new territory for the nation. (Strict Construction)</a:t>
            </a:r>
          </a:p>
          <a:p>
            <a:endParaRPr lang="en-US" sz="3000" dirty="0" smtClean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Jefferson and his fellow strict constructionists decided that the right to acquire territory was </a:t>
            </a:r>
            <a:r>
              <a:rPr lang="en-US" b="1" dirty="0" smtClean="0">
                <a:latin typeface="Verdana" pitchFamily="34" charset="0"/>
              </a:rPr>
              <a:t>implicit</a:t>
            </a:r>
            <a:r>
              <a:rPr lang="en-US" dirty="0" smtClean="0">
                <a:latin typeface="Verdana" pitchFamily="34" charset="0"/>
              </a:rPr>
              <a:t> in the president’s constitutional power to make treaties.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</p:spPr>
        <p:txBody>
          <a:bodyPr/>
          <a:lstStyle/>
          <a:p>
            <a:r>
              <a:rPr lang="en-US" sz="2400" dirty="0"/>
              <a:t>The Louisiana Purchase</a:t>
            </a: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3725863"/>
            <a:ext cx="160338" cy="160337"/>
          </a:xfrm>
          <a:prstGeom prst="rect">
            <a:avLst/>
          </a:prstGeom>
          <a:noFill/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1820863"/>
            <a:ext cx="160338" cy="160337"/>
          </a:xfrm>
          <a:prstGeom prst="rect">
            <a:avLst/>
          </a:prstGeom>
          <a:noFill/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7772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sz="2400" b="1" dirty="0" smtClean="0">
                <a:latin typeface="Verdana" pitchFamily="34" charset="0"/>
              </a:rPr>
              <a:t>Lewis </a:t>
            </a:r>
            <a:r>
              <a:rPr lang="en-US" sz="2400" b="1" dirty="0">
                <a:latin typeface="Verdana" pitchFamily="34" charset="0"/>
              </a:rPr>
              <a:t>and Clark expedition</a:t>
            </a:r>
            <a:r>
              <a:rPr lang="en-US" sz="2400" dirty="0">
                <a:latin typeface="Verdana" pitchFamily="34" charset="0"/>
              </a:rPr>
              <a:t>, to explore the land of the Louisiana Purchase.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Verdana" pitchFamily="34" charset="0"/>
              </a:rPr>
              <a:t>Led by </a:t>
            </a:r>
            <a:r>
              <a:rPr lang="en-US" sz="2400" b="1" dirty="0">
                <a:latin typeface="Verdana" pitchFamily="34" charset="0"/>
              </a:rPr>
              <a:t>Meriwether Lewis</a:t>
            </a:r>
            <a:r>
              <a:rPr lang="en-US" sz="2400" dirty="0">
                <a:latin typeface="Verdana" pitchFamily="34" charset="0"/>
              </a:rPr>
              <a:t>, Jefferson’s secretary, and </a:t>
            </a:r>
            <a:r>
              <a:rPr lang="en-US" sz="2400" b="1" dirty="0">
                <a:latin typeface="Verdana" pitchFamily="34" charset="0"/>
              </a:rPr>
              <a:t>William Clark</a:t>
            </a:r>
            <a:r>
              <a:rPr lang="en-US" sz="2400" dirty="0">
                <a:latin typeface="Verdana" pitchFamily="34" charset="0"/>
              </a:rPr>
              <a:t>, an experienced frontiersman</a:t>
            </a:r>
          </a:p>
          <a:p>
            <a:pPr marL="228600" indent="-228600"/>
            <a:endParaRPr lang="en-US" dirty="0">
              <a:solidFill>
                <a:srgbClr val="FFFF99"/>
              </a:solidFill>
              <a:latin typeface="Verdana" pitchFamily="34" charset="0"/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762000" y="4038600"/>
            <a:ext cx="77724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sz="2800" dirty="0" smtClean="0">
                <a:latin typeface="Verdana" pitchFamily="34" charset="0"/>
              </a:rPr>
              <a:t>They </a:t>
            </a:r>
            <a:r>
              <a:rPr lang="en-US" sz="2800" dirty="0">
                <a:latin typeface="Verdana" pitchFamily="34" charset="0"/>
              </a:rPr>
              <a:t>mapped the country and surveyed its natural history, including plants, animals, and landforms. 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latin typeface="Verdana" pitchFamily="34" charset="0"/>
              </a:rPr>
              <a:t>Were helped by their guide, a Shoshone woman, </a:t>
            </a:r>
            <a:r>
              <a:rPr lang="en-US" sz="2800" b="1" dirty="0">
                <a:latin typeface="Verdana" pitchFamily="34" charset="0"/>
              </a:rPr>
              <a:t>Sacagawea</a:t>
            </a:r>
          </a:p>
        </p:txBody>
      </p:sp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463" y="5173663"/>
            <a:ext cx="160337" cy="1603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/>
      <p:bldP spid="1986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6-222-223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1456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496</Words>
  <Application>Microsoft Office PowerPoint</Application>
  <PresentationFormat>On-screen Show (4:3)</PresentationFormat>
  <Paragraphs>55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Jefferson’s Presidency</vt:lpstr>
      <vt:lpstr>The Election of 1800 12</vt:lpstr>
      <vt:lpstr>The Election of 1800</vt:lpstr>
      <vt:lpstr>The Election of 1800</vt:lpstr>
      <vt:lpstr>The Louisiana Purchase 15</vt:lpstr>
      <vt:lpstr>PowerPoint Presentation</vt:lpstr>
      <vt:lpstr>PowerPoint Presentation</vt:lpstr>
      <vt:lpstr>The Louisiana Purchase</vt:lpstr>
      <vt:lpstr>PowerPoint Presentation</vt:lpstr>
      <vt:lpstr>The Role of the Supreme Court Changes</vt:lpstr>
      <vt:lpstr>The Role of the Supreme Court Changes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Jefferson’s Presidency</dc:title>
  <dc:creator>Tim</dc:creator>
  <cp:lastModifiedBy>Teacher</cp:lastModifiedBy>
  <cp:revision>3</cp:revision>
  <dcterms:created xsi:type="dcterms:W3CDTF">2011-01-25T22:26:32Z</dcterms:created>
  <dcterms:modified xsi:type="dcterms:W3CDTF">2015-01-21T20:56:03Z</dcterms:modified>
</cp:coreProperties>
</file>