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9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99CCFF"/>
    <a:srgbClr val="FF99FF"/>
    <a:srgbClr val="66FF66"/>
    <a:srgbClr val="FFCC66"/>
    <a:srgbClr val="FF9999"/>
    <a:srgbClr val="CC99FF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3B74-2A21-4FD1-BFFF-6C9E4C360E1B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B28A8-1D2D-451B-B2CB-59C39826E2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927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3B74-2A21-4FD1-BFFF-6C9E4C360E1B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B28A8-1D2D-451B-B2CB-59C39826E2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893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3B74-2A21-4FD1-BFFF-6C9E4C360E1B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B28A8-1D2D-451B-B2CB-59C39826E2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333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3B74-2A21-4FD1-BFFF-6C9E4C360E1B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B28A8-1D2D-451B-B2CB-59C39826E2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6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3B74-2A21-4FD1-BFFF-6C9E4C360E1B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B28A8-1D2D-451B-B2CB-59C39826E2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125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3B74-2A21-4FD1-BFFF-6C9E4C360E1B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B28A8-1D2D-451B-B2CB-59C39826E2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422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3B74-2A21-4FD1-BFFF-6C9E4C360E1B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B28A8-1D2D-451B-B2CB-59C39826E2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078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3B74-2A21-4FD1-BFFF-6C9E4C360E1B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B28A8-1D2D-451B-B2CB-59C39826E2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921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3B74-2A21-4FD1-BFFF-6C9E4C360E1B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B28A8-1D2D-451B-B2CB-59C39826E2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884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3B74-2A21-4FD1-BFFF-6C9E4C360E1B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B28A8-1D2D-451B-B2CB-59C39826E2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756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13B74-2A21-4FD1-BFFF-6C9E4C360E1B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B28A8-1D2D-451B-B2CB-59C39826E2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913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13B74-2A21-4FD1-BFFF-6C9E4C360E1B}" type="datetimeFigureOut">
              <a:rPr lang="en-US" smtClean="0"/>
              <a:pPr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B28A8-1D2D-451B-B2CB-59C39826E2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770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Unit </a:t>
            </a:r>
            <a:r>
              <a:rPr lang="en-US" dirty="0" smtClean="0"/>
              <a:t>9</a:t>
            </a:r>
            <a:r>
              <a:rPr lang="en-US" smtClean="0"/>
              <a:t>: Economics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World Economy &amp; Trade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80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Protectionism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Protectionism: when countries limit the exchange of goods across their </a:t>
            </a:r>
            <a:r>
              <a:rPr lang="en-US" dirty="0" smtClean="0"/>
              <a:t>borders</a:t>
            </a:r>
          </a:p>
          <a:p>
            <a:r>
              <a:rPr lang="en-US" dirty="0" smtClean="0"/>
              <a:t>Reasons some support: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Protects industries/jobs</a:t>
            </a:r>
            <a:endParaRPr lang="en-US" dirty="0">
              <a:solidFill>
                <a:prstClr val="black"/>
              </a:solidFill>
            </a:endParaRP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Maintains high wages</a:t>
            </a:r>
            <a:endParaRPr lang="en-US" dirty="0">
              <a:solidFill>
                <a:prstClr val="black"/>
              </a:solidFill>
            </a:endParaRPr>
          </a:p>
          <a:p>
            <a:pPr lvl="1"/>
            <a:r>
              <a:rPr lang="en-US" dirty="0">
                <a:solidFill>
                  <a:prstClr val="black"/>
                </a:solidFill>
              </a:rPr>
              <a:t>National </a:t>
            </a:r>
            <a:r>
              <a:rPr lang="en-US" dirty="0" smtClean="0">
                <a:solidFill>
                  <a:prstClr val="black"/>
                </a:solidFill>
              </a:rPr>
              <a:t>Security</a:t>
            </a:r>
            <a:endParaRPr lang="en-US" dirty="0" smtClean="0"/>
          </a:p>
          <a:p>
            <a:r>
              <a:rPr lang="en-US" dirty="0" smtClean="0"/>
              <a:t>Reasons to oppose:</a:t>
            </a:r>
            <a:endParaRPr lang="en-US" dirty="0"/>
          </a:p>
          <a:p>
            <a:pPr lvl="1"/>
            <a:r>
              <a:rPr lang="en-US" dirty="0" smtClean="0"/>
              <a:t>May lead to price increases</a:t>
            </a:r>
          </a:p>
          <a:p>
            <a:pPr lvl="1"/>
            <a:r>
              <a:rPr lang="en-US" dirty="0" smtClean="0"/>
              <a:t>Trade wars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97540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en-US" dirty="0"/>
              <a:t>Free trade - countries work with each other to trade w/few restrictions or stipulations  </a:t>
            </a:r>
            <a:endParaRPr lang="en-US" dirty="0" smtClean="0"/>
          </a:p>
          <a:p>
            <a:r>
              <a:rPr lang="en-US" dirty="0" smtClean="0"/>
              <a:t>Benefits: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reate jobs </a:t>
            </a:r>
            <a:r>
              <a:rPr lang="en-US" dirty="0" err="1" smtClean="0"/>
              <a:t>bc</a:t>
            </a:r>
            <a:r>
              <a:rPr lang="en-US" dirty="0" smtClean="0"/>
              <a:t> a higher demand of a countries goods</a:t>
            </a:r>
          </a:p>
          <a:p>
            <a:pPr lvl="1"/>
            <a:r>
              <a:rPr lang="en-US" dirty="0" smtClean="0"/>
              <a:t>Allows access to scarce goods in a country</a:t>
            </a:r>
          </a:p>
          <a:p>
            <a:pPr lvl="1"/>
            <a:r>
              <a:rPr lang="en-US" dirty="0" smtClean="0"/>
              <a:t>More choices/options in goods</a:t>
            </a:r>
          </a:p>
          <a:p>
            <a:pPr lvl="1"/>
            <a:r>
              <a:rPr lang="en-US" dirty="0" smtClean="0"/>
              <a:t>International Relations</a:t>
            </a:r>
          </a:p>
          <a:p>
            <a:pPr lvl="1"/>
            <a:r>
              <a:rPr lang="en-US" dirty="0" smtClean="0"/>
              <a:t>Increase competition (</a:t>
            </a:r>
            <a:r>
              <a:rPr lang="en-US" dirty="0"/>
              <a:t>l</a:t>
            </a:r>
            <a:r>
              <a:rPr lang="en-US" dirty="0" smtClean="0"/>
              <a:t>ower prices</a:t>
            </a:r>
            <a:r>
              <a:rPr lang="en-US" dirty="0"/>
              <a:t>)</a:t>
            </a:r>
            <a:r>
              <a:rPr lang="en-US" dirty="0" smtClean="0"/>
              <a:t>  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817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Balance of payments - difference </a:t>
            </a:r>
            <a:r>
              <a:rPr lang="en-US" dirty="0" err="1" smtClean="0"/>
              <a:t>btwn</a:t>
            </a:r>
            <a:r>
              <a:rPr lang="en-US" dirty="0" smtClean="0"/>
              <a:t> value of a country’s exports </a:t>
            </a:r>
            <a:r>
              <a:rPr lang="en-US" dirty="0"/>
              <a:t>&amp;</a:t>
            </a:r>
            <a:r>
              <a:rPr lang="en-US" dirty="0" smtClean="0"/>
              <a:t> its imports</a:t>
            </a:r>
          </a:p>
          <a:p>
            <a:r>
              <a:rPr lang="en-US" dirty="0" smtClean="0"/>
              <a:t>Trade surplus: country sells more than it buys</a:t>
            </a:r>
          </a:p>
          <a:p>
            <a:r>
              <a:rPr lang="en-US" dirty="0" smtClean="0"/>
              <a:t>Trade deficit: country buys more than it sells</a:t>
            </a:r>
          </a:p>
          <a:p>
            <a:pPr lvl="1"/>
            <a:r>
              <a:rPr lang="en-US" dirty="0" smtClean="0"/>
              <a:t>2005 - the U.S. imported $1.99 trillion and exported $1.27 trillion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024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Nations 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/>
              <a:t>N</a:t>
            </a:r>
            <a:r>
              <a:rPr lang="en-US" dirty="0" smtClean="0"/>
              <a:t>eed goods and services they don’t have</a:t>
            </a:r>
            <a:endParaRPr lang="en-US" dirty="0"/>
          </a:p>
          <a:p>
            <a:r>
              <a:rPr lang="en-US" dirty="0" smtClean="0"/>
              <a:t>Many countries specialize certain kinds of goods and services</a:t>
            </a:r>
            <a:endParaRPr lang="en-US" dirty="0"/>
          </a:p>
          <a:p>
            <a:r>
              <a:rPr lang="en-US" dirty="0"/>
              <a:t>R</a:t>
            </a:r>
            <a:r>
              <a:rPr lang="en-US" dirty="0" smtClean="0"/>
              <a:t>esources available                                                              in a country often                                                   determine the types                                                           of goods it produces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8091" y="2971800"/>
            <a:ext cx="4585101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300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 and Comparative Advantage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Absolute advantage: when a country can produce more of a given product than another country can</a:t>
            </a:r>
            <a:endParaRPr lang="en-US" dirty="0"/>
          </a:p>
          <a:p>
            <a:r>
              <a:rPr lang="en-US" dirty="0" smtClean="0"/>
              <a:t>Comparative advantage: when a country can provide a product more efficiently (at a lower opportunity cost) than another country can</a:t>
            </a:r>
          </a:p>
          <a:p>
            <a:r>
              <a:rPr lang="en-US" dirty="0"/>
              <a:t>Countries use a variety of trade barriers - limits on the exchange of goods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80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Tariffs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r>
              <a:rPr lang="en-US" dirty="0"/>
              <a:t>T</a:t>
            </a:r>
            <a:r>
              <a:rPr lang="en-US" dirty="0" smtClean="0"/>
              <a:t>ariff = tax on imports.</a:t>
            </a:r>
            <a:endParaRPr lang="en-US" dirty="0"/>
          </a:p>
          <a:p>
            <a:r>
              <a:rPr lang="en-US" dirty="0" smtClean="0"/>
              <a:t>Revenue tariffs </a:t>
            </a:r>
            <a:r>
              <a:rPr lang="en-US" dirty="0"/>
              <a:t>=</a:t>
            </a:r>
            <a:r>
              <a:rPr lang="en-US" dirty="0" smtClean="0"/>
              <a:t> tax used to raise money for a government</a:t>
            </a:r>
            <a:endParaRPr lang="en-US" dirty="0"/>
          </a:p>
          <a:p>
            <a:r>
              <a:rPr lang="en-US" dirty="0"/>
              <a:t>P</a:t>
            </a:r>
            <a:r>
              <a:rPr lang="en-US" dirty="0" smtClean="0"/>
              <a:t>rotective tariff makes foreign goods cost more and reduces demand</a:t>
            </a:r>
          </a:p>
          <a:p>
            <a:pPr lvl="1"/>
            <a:r>
              <a:rPr lang="en-US" dirty="0" smtClean="0"/>
              <a:t>Why is this a good thing????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902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Import Quotas and Voluntary Restrictions 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/>
              <a:t>I</a:t>
            </a:r>
            <a:r>
              <a:rPr lang="en-US" dirty="0" smtClean="0"/>
              <a:t>mport quota - law that limits the </a:t>
            </a:r>
            <a:r>
              <a:rPr lang="en-US" dirty="0" err="1" smtClean="0"/>
              <a:t>amt</a:t>
            </a:r>
            <a:r>
              <a:rPr lang="en-US" dirty="0" smtClean="0"/>
              <a:t> of a particular imported good</a:t>
            </a:r>
            <a:endParaRPr lang="en-US" dirty="0"/>
          </a:p>
          <a:p>
            <a:r>
              <a:rPr lang="en-US" dirty="0"/>
              <a:t>V</a:t>
            </a:r>
            <a:r>
              <a:rPr lang="en-US" dirty="0" smtClean="0"/>
              <a:t>oluntary trade restriction </a:t>
            </a:r>
            <a:r>
              <a:rPr lang="en-US" dirty="0"/>
              <a:t>-</a:t>
            </a:r>
            <a:r>
              <a:rPr lang="en-US" dirty="0" smtClean="0"/>
              <a:t> agreement between two countries to limit certain trade.</a:t>
            </a:r>
          </a:p>
          <a:p>
            <a:pPr lvl="1"/>
            <a:r>
              <a:rPr lang="en-US" dirty="0" smtClean="0"/>
              <a:t>Some countries require a special license</a:t>
            </a:r>
          </a:p>
          <a:p>
            <a:r>
              <a:rPr lang="en-US" dirty="0" smtClean="0"/>
              <a:t>Help domestic business…why???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95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Embargoes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Embargo - bans trade with specific countries</a:t>
            </a:r>
            <a:endParaRPr lang="en-US" dirty="0"/>
          </a:p>
          <a:p>
            <a:r>
              <a:rPr lang="en-US" dirty="0" smtClean="0"/>
              <a:t>Usually for political rather than economic reasons</a:t>
            </a:r>
          </a:p>
          <a:p>
            <a:pPr lvl="1"/>
            <a:r>
              <a:rPr lang="en-US" dirty="0" smtClean="0"/>
              <a:t>U.S. w/Cuba due  to its opposition of former president Fidel Castro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4267200"/>
            <a:ext cx="3143250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59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International Cooperation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Reciprocal trade agreements – usually reduce protective tariffs </a:t>
            </a:r>
          </a:p>
          <a:p>
            <a:pPr lvl="1"/>
            <a:r>
              <a:rPr lang="en-US" dirty="0" smtClean="0"/>
              <a:t>Ex: U.S</a:t>
            </a:r>
            <a:r>
              <a:rPr lang="en-US" dirty="0"/>
              <a:t>. Congress can grant Normal Trade Relations (NTR) status to other countries, which may give them lower tariff </a:t>
            </a:r>
            <a:r>
              <a:rPr lang="en-US" dirty="0" smtClean="0"/>
              <a:t>rates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746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Regional Trade Agreements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neighboring countries have regional trade organizations</a:t>
            </a:r>
            <a:endParaRPr lang="en-US" dirty="0"/>
          </a:p>
          <a:p>
            <a:pPr lvl="1"/>
            <a:r>
              <a:rPr lang="en-US" dirty="0" smtClean="0"/>
              <a:t>reduce or eliminate                                                                   trade barriers among                                                                   members</a:t>
            </a:r>
            <a:endParaRPr lang="en-US" dirty="0"/>
          </a:p>
          <a:p>
            <a:pPr lvl="1"/>
            <a:r>
              <a:rPr lang="en-US" dirty="0" smtClean="0"/>
              <a:t>Ex: The European                                                                      Union (EU)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2194115"/>
            <a:ext cx="4531736" cy="4388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429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Trade Agreements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Countries have international trade agreements to reduce trade barriers</a:t>
            </a:r>
            <a:endParaRPr lang="en-US" dirty="0"/>
          </a:p>
          <a:p>
            <a:pPr lvl="1"/>
            <a:r>
              <a:rPr lang="en-US" dirty="0" smtClean="0"/>
              <a:t>Ex: The World Trade Organization (WTO), 1995 /  </a:t>
            </a:r>
            <a:r>
              <a:rPr lang="en-US" dirty="0"/>
              <a:t>b</a:t>
            </a:r>
            <a:r>
              <a:rPr lang="en-US" dirty="0" smtClean="0"/>
              <a:t>y 2005, 149 countries belonged.  </a:t>
            </a:r>
          </a:p>
          <a:p>
            <a:pPr lvl="1"/>
            <a:r>
              <a:rPr lang="en-US" dirty="0" smtClean="0"/>
              <a:t>Ex: The North American Free Trade Agreement (NAFTA) 1994, between The United States, Mexico, and Canada</a:t>
            </a:r>
            <a:endParaRPr lang="en-US" dirty="0"/>
          </a:p>
          <a:p>
            <a:pPr lvl="2"/>
            <a:r>
              <a:rPr lang="en-US" dirty="0" smtClean="0"/>
              <a:t> goal is to gradually remove all trade barriers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513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453</Words>
  <Application>Microsoft Office PowerPoint</Application>
  <PresentationFormat>On-screen Show (4:3)</PresentationFormat>
  <Paragraphs>58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Unit 9: Economics</vt:lpstr>
      <vt:lpstr>Why Nations Trade</vt:lpstr>
      <vt:lpstr>Trade and Comparative Advantage</vt:lpstr>
      <vt:lpstr>Tariffs</vt:lpstr>
      <vt:lpstr>Import Quotas and Voluntary Restrictions  </vt:lpstr>
      <vt:lpstr>Embargoes</vt:lpstr>
      <vt:lpstr>International Cooperation</vt:lpstr>
      <vt:lpstr>Regional Trade Agreements</vt:lpstr>
      <vt:lpstr>International Trade Agreements</vt:lpstr>
      <vt:lpstr>Protectionism</vt:lpstr>
      <vt:lpstr>Free Trade</vt:lpstr>
      <vt:lpstr>International Trade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Teacher</cp:lastModifiedBy>
  <cp:revision>39</cp:revision>
  <dcterms:created xsi:type="dcterms:W3CDTF">2012-04-23T02:37:18Z</dcterms:created>
  <dcterms:modified xsi:type="dcterms:W3CDTF">2013-11-15T18:53:48Z</dcterms:modified>
</cp:coreProperties>
</file>