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57" r:id="rId20"/>
    <p:sldId id="258" r:id="rId21"/>
    <p:sldId id="268" r:id="rId22"/>
    <p:sldId id="259" r:id="rId23"/>
    <p:sldId id="261" r:id="rId24"/>
    <p:sldId id="262" r:id="rId25"/>
    <p:sldId id="306" r:id="rId26"/>
    <p:sldId id="263" r:id="rId27"/>
    <p:sldId id="269" r:id="rId28"/>
    <p:sldId id="264" r:id="rId29"/>
    <p:sldId id="270" r:id="rId30"/>
    <p:sldId id="265" r:id="rId31"/>
    <p:sldId id="266" r:id="rId32"/>
    <p:sldId id="267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300" r:id="rId45"/>
    <p:sldId id="304" r:id="rId46"/>
    <p:sldId id="301" r:id="rId47"/>
    <p:sldId id="303" r:id="rId48"/>
    <p:sldId id="302" r:id="rId49"/>
    <p:sldId id="30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CB9F7-4171-4CCB-9017-788D55E81FF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66F1606B-1EEC-42CA-B107-D703A93205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Cabinet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7CE2756B-8362-42A4-9323-3E4AA6F987FC}" type="parTrans" cxnId="{5C28C95E-7196-4905-8827-7B544CCEED1D}">
      <dgm:prSet/>
      <dgm:spPr/>
    </dgm:pt>
    <dgm:pt modelId="{DAD54600-1769-4139-A3FF-4BF613518477}" type="sibTrans" cxnId="{5C28C95E-7196-4905-8827-7B544CCEED1D}">
      <dgm:prSet/>
      <dgm:spPr/>
    </dgm:pt>
    <dgm:pt modelId="{CA0F02EB-D765-44C2-B712-28BF280A48C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Attorney General: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Edmund Randolph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BF669797-0FB7-4614-B02C-D5C27E9C6A4C}" type="parTrans" cxnId="{9E3F0680-E1E2-4CC2-A54C-80BF0DBD217D}">
      <dgm:prSet/>
      <dgm:spPr/>
      <dgm:t>
        <a:bodyPr/>
        <a:lstStyle/>
        <a:p>
          <a:endParaRPr lang="en-US"/>
        </a:p>
      </dgm:t>
    </dgm:pt>
    <dgm:pt modelId="{62B56C34-82B1-4639-87B1-E8143D07B631}" type="sibTrans" cxnId="{9E3F0680-E1E2-4CC2-A54C-80BF0DBD217D}">
      <dgm:prSet/>
      <dgm:spPr/>
    </dgm:pt>
    <dgm:pt modelId="{0C228D56-9782-4C5C-AA1E-D95FFE22DF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Secretary of War: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Henry Knox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41EC74F-1431-4385-B54A-05E6A666F8ED}" type="parTrans" cxnId="{5A75A52E-C7E7-4625-A604-7649FED27C4E}">
      <dgm:prSet/>
      <dgm:spPr/>
      <dgm:t>
        <a:bodyPr/>
        <a:lstStyle/>
        <a:p>
          <a:endParaRPr lang="en-US"/>
        </a:p>
      </dgm:t>
    </dgm:pt>
    <dgm:pt modelId="{D47FEC7E-483B-414D-B3D1-412FFFCED118}" type="sibTrans" cxnId="{5A75A52E-C7E7-4625-A604-7649FED27C4E}">
      <dgm:prSet/>
      <dgm:spPr/>
    </dgm:pt>
    <dgm:pt modelId="{01EA9D36-5D1A-45C3-9B82-CF51A0B42E1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Secretary of State: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Thomas Jefferson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CFE38F11-B029-488F-B1CB-80DEF6A0E88A}" type="parTrans" cxnId="{BE8F222D-11F3-4CD3-9271-126A585A8EA2}">
      <dgm:prSet/>
      <dgm:spPr/>
      <dgm:t>
        <a:bodyPr/>
        <a:lstStyle/>
        <a:p>
          <a:endParaRPr lang="en-US"/>
        </a:p>
      </dgm:t>
    </dgm:pt>
    <dgm:pt modelId="{E0363997-21E5-4382-944E-AD7BB7E45254}" type="sibTrans" cxnId="{BE8F222D-11F3-4CD3-9271-126A585A8EA2}">
      <dgm:prSet/>
      <dgm:spPr/>
    </dgm:pt>
    <dgm:pt modelId="{9A7C70B6-51AD-4A19-880B-CDF91DD35C9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Secretary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Treasury: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Alexander Hamilton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A54DFC0-E1BE-4808-BD86-69CD0CE03D43}" type="parTrans" cxnId="{593567FF-4705-4357-9D5B-06B336468194}">
      <dgm:prSet/>
      <dgm:spPr/>
      <dgm:t>
        <a:bodyPr/>
        <a:lstStyle/>
        <a:p>
          <a:endParaRPr lang="en-US"/>
        </a:p>
      </dgm:t>
    </dgm:pt>
    <dgm:pt modelId="{B7F082BD-58BC-402D-85C0-BDD837D45D8D}" type="sibTrans" cxnId="{593567FF-4705-4357-9D5B-06B336468194}">
      <dgm:prSet/>
      <dgm:spPr/>
    </dgm:pt>
    <dgm:pt modelId="{A24F665A-64E2-494E-AC40-BE326315C393}" type="pres">
      <dgm:prSet presAssocID="{F33CB9F7-4171-4CCB-9017-788D55E81FF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5395704-0A49-4DE5-8668-D8C87C33934C}" type="pres">
      <dgm:prSet presAssocID="{66F1606B-1EEC-42CA-B107-D703A93205DE}" presName="centerShape" presStyleLbl="node0" presStyleIdx="0" presStyleCnt="1"/>
      <dgm:spPr/>
    </dgm:pt>
    <dgm:pt modelId="{001AE377-D048-4C27-B00C-31323872D577}" type="pres">
      <dgm:prSet presAssocID="{BF669797-0FB7-4614-B02C-D5C27E9C6A4C}" presName="Name9" presStyleLbl="parChTrans1D2" presStyleIdx="0" presStyleCnt="4"/>
      <dgm:spPr/>
    </dgm:pt>
    <dgm:pt modelId="{A147D984-BFD6-44B0-884D-8789C031EBE0}" type="pres">
      <dgm:prSet presAssocID="{BF669797-0FB7-4614-B02C-D5C27E9C6A4C}" presName="connTx" presStyleLbl="parChTrans1D2" presStyleIdx="0" presStyleCnt="4"/>
      <dgm:spPr/>
    </dgm:pt>
    <dgm:pt modelId="{F5EAA2DE-787C-4422-94B8-80479C1F68A2}" type="pres">
      <dgm:prSet presAssocID="{CA0F02EB-D765-44C2-B712-28BF280A48C0}" presName="node" presStyleLbl="node1" presStyleIdx="0" presStyleCnt="4">
        <dgm:presLayoutVars>
          <dgm:bulletEnabled val="1"/>
        </dgm:presLayoutVars>
      </dgm:prSet>
      <dgm:spPr/>
    </dgm:pt>
    <dgm:pt modelId="{80DBA601-7AF9-4E18-8F01-9EB8E22D5F83}" type="pres">
      <dgm:prSet presAssocID="{D41EC74F-1431-4385-B54A-05E6A666F8ED}" presName="Name9" presStyleLbl="parChTrans1D2" presStyleIdx="1" presStyleCnt="4"/>
      <dgm:spPr/>
    </dgm:pt>
    <dgm:pt modelId="{F2788B95-6EA7-465F-A932-C3E2DF8B74EA}" type="pres">
      <dgm:prSet presAssocID="{D41EC74F-1431-4385-B54A-05E6A666F8ED}" presName="connTx" presStyleLbl="parChTrans1D2" presStyleIdx="1" presStyleCnt="4"/>
      <dgm:spPr/>
    </dgm:pt>
    <dgm:pt modelId="{7CAF63F2-018E-4EC1-9018-E537F5C47493}" type="pres">
      <dgm:prSet presAssocID="{0C228D56-9782-4C5C-AA1E-D95FFE22DFD9}" presName="node" presStyleLbl="node1" presStyleIdx="1" presStyleCnt="4">
        <dgm:presLayoutVars>
          <dgm:bulletEnabled val="1"/>
        </dgm:presLayoutVars>
      </dgm:prSet>
      <dgm:spPr/>
    </dgm:pt>
    <dgm:pt modelId="{BB26B0FF-607E-45F4-9525-05CD0C3B4B98}" type="pres">
      <dgm:prSet presAssocID="{CFE38F11-B029-488F-B1CB-80DEF6A0E88A}" presName="Name9" presStyleLbl="parChTrans1D2" presStyleIdx="2" presStyleCnt="4"/>
      <dgm:spPr/>
    </dgm:pt>
    <dgm:pt modelId="{21545740-EE1C-4C48-9670-826CFBA24153}" type="pres">
      <dgm:prSet presAssocID="{CFE38F11-B029-488F-B1CB-80DEF6A0E88A}" presName="connTx" presStyleLbl="parChTrans1D2" presStyleIdx="2" presStyleCnt="4"/>
      <dgm:spPr/>
    </dgm:pt>
    <dgm:pt modelId="{9CCC16F3-46EA-456D-8AD5-F3AE7E474C04}" type="pres">
      <dgm:prSet presAssocID="{01EA9D36-5D1A-45C3-9B82-CF51A0B42E13}" presName="node" presStyleLbl="node1" presStyleIdx="2" presStyleCnt="4">
        <dgm:presLayoutVars>
          <dgm:bulletEnabled val="1"/>
        </dgm:presLayoutVars>
      </dgm:prSet>
      <dgm:spPr/>
    </dgm:pt>
    <dgm:pt modelId="{3E261881-8052-40ED-8377-88884DA155DD}" type="pres">
      <dgm:prSet presAssocID="{6A54DFC0-E1BE-4808-BD86-69CD0CE03D43}" presName="Name9" presStyleLbl="parChTrans1D2" presStyleIdx="3" presStyleCnt="4"/>
      <dgm:spPr/>
    </dgm:pt>
    <dgm:pt modelId="{D0C700CC-94DC-418F-9C00-7C195A868DFC}" type="pres">
      <dgm:prSet presAssocID="{6A54DFC0-E1BE-4808-BD86-69CD0CE03D43}" presName="connTx" presStyleLbl="parChTrans1D2" presStyleIdx="3" presStyleCnt="4"/>
      <dgm:spPr/>
    </dgm:pt>
    <dgm:pt modelId="{D53FA114-E161-4370-A2F0-91A7A7A91F6A}" type="pres">
      <dgm:prSet presAssocID="{9A7C70B6-51AD-4A19-880B-CDF91DD35C95}" presName="node" presStyleLbl="node1" presStyleIdx="3" presStyleCnt="4">
        <dgm:presLayoutVars>
          <dgm:bulletEnabled val="1"/>
        </dgm:presLayoutVars>
      </dgm:prSet>
      <dgm:spPr/>
    </dgm:pt>
  </dgm:ptLst>
  <dgm:cxnLst>
    <dgm:cxn modelId="{7A093A1D-DEA1-4BE6-B8FF-FFA7235C6A28}" type="presOf" srcId="{66F1606B-1EEC-42CA-B107-D703A93205DE}" destId="{35395704-0A49-4DE5-8668-D8C87C33934C}" srcOrd="0" destOrd="0" presId="urn:microsoft.com/office/officeart/2005/8/layout/radial1"/>
    <dgm:cxn modelId="{9E3F0680-E1E2-4CC2-A54C-80BF0DBD217D}" srcId="{66F1606B-1EEC-42CA-B107-D703A93205DE}" destId="{CA0F02EB-D765-44C2-B712-28BF280A48C0}" srcOrd="0" destOrd="0" parTransId="{BF669797-0FB7-4614-B02C-D5C27E9C6A4C}" sibTransId="{62B56C34-82B1-4639-87B1-E8143D07B631}"/>
    <dgm:cxn modelId="{51B88B47-B2CB-4F27-B871-AFA822C78E8E}" type="presOf" srcId="{CFE38F11-B029-488F-B1CB-80DEF6A0E88A}" destId="{BB26B0FF-607E-45F4-9525-05CD0C3B4B98}" srcOrd="0" destOrd="0" presId="urn:microsoft.com/office/officeart/2005/8/layout/radial1"/>
    <dgm:cxn modelId="{E3E44368-F886-4248-8C6E-CFFEA82FED20}" type="presOf" srcId="{CA0F02EB-D765-44C2-B712-28BF280A48C0}" destId="{F5EAA2DE-787C-4422-94B8-80479C1F68A2}" srcOrd="0" destOrd="0" presId="urn:microsoft.com/office/officeart/2005/8/layout/radial1"/>
    <dgm:cxn modelId="{04C7FDE7-235D-4296-A77E-00CAB96F4434}" type="presOf" srcId="{6A54DFC0-E1BE-4808-BD86-69CD0CE03D43}" destId="{D0C700CC-94DC-418F-9C00-7C195A868DFC}" srcOrd="1" destOrd="0" presId="urn:microsoft.com/office/officeart/2005/8/layout/radial1"/>
    <dgm:cxn modelId="{01690F16-06D4-4C07-B12D-CAA3B66DE05C}" type="presOf" srcId="{D41EC74F-1431-4385-B54A-05E6A666F8ED}" destId="{F2788B95-6EA7-465F-A932-C3E2DF8B74EA}" srcOrd="1" destOrd="0" presId="urn:microsoft.com/office/officeart/2005/8/layout/radial1"/>
    <dgm:cxn modelId="{BE8F222D-11F3-4CD3-9271-126A585A8EA2}" srcId="{66F1606B-1EEC-42CA-B107-D703A93205DE}" destId="{01EA9D36-5D1A-45C3-9B82-CF51A0B42E13}" srcOrd="2" destOrd="0" parTransId="{CFE38F11-B029-488F-B1CB-80DEF6A0E88A}" sibTransId="{E0363997-21E5-4382-944E-AD7BB7E45254}"/>
    <dgm:cxn modelId="{5C28C95E-7196-4905-8827-7B544CCEED1D}" srcId="{F33CB9F7-4171-4CCB-9017-788D55E81FFC}" destId="{66F1606B-1EEC-42CA-B107-D703A93205DE}" srcOrd="0" destOrd="0" parTransId="{7CE2756B-8362-42A4-9323-3E4AA6F987FC}" sibTransId="{DAD54600-1769-4139-A3FF-4BF613518477}"/>
    <dgm:cxn modelId="{F9C14559-CBDD-4035-97CB-B4768DC8007E}" type="presOf" srcId="{6A54DFC0-E1BE-4808-BD86-69CD0CE03D43}" destId="{3E261881-8052-40ED-8377-88884DA155DD}" srcOrd="0" destOrd="0" presId="urn:microsoft.com/office/officeart/2005/8/layout/radial1"/>
    <dgm:cxn modelId="{21C3C318-9B16-4F33-82D8-D5343AD3BF90}" type="presOf" srcId="{9A7C70B6-51AD-4A19-880B-CDF91DD35C95}" destId="{D53FA114-E161-4370-A2F0-91A7A7A91F6A}" srcOrd="0" destOrd="0" presId="urn:microsoft.com/office/officeart/2005/8/layout/radial1"/>
    <dgm:cxn modelId="{593567FF-4705-4357-9D5B-06B336468194}" srcId="{66F1606B-1EEC-42CA-B107-D703A93205DE}" destId="{9A7C70B6-51AD-4A19-880B-CDF91DD35C95}" srcOrd="3" destOrd="0" parTransId="{6A54DFC0-E1BE-4808-BD86-69CD0CE03D43}" sibTransId="{B7F082BD-58BC-402D-85C0-BDD837D45D8D}"/>
    <dgm:cxn modelId="{47D91770-2762-4DE7-9396-85890B8F4986}" type="presOf" srcId="{F33CB9F7-4171-4CCB-9017-788D55E81FFC}" destId="{A24F665A-64E2-494E-AC40-BE326315C393}" srcOrd="0" destOrd="0" presId="urn:microsoft.com/office/officeart/2005/8/layout/radial1"/>
    <dgm:cxn modelId="{F4100318-6DCF-49F6-AD99-1FC2D2C9109B}" type="presOf" srcId="{CFE38F11-B029-488F-B1CB-80DEF6A0E88A}" destId="{21545740-EE1C-4C48-9670-826CFBA24153}" srcOrd="1" destOrd="0" presId="urn:microsoft.com/office/officeart/2005/8/layout/radial1"/>
    <dgm:cxn modelId="{85AE3DD3-2185-474E-BBE5-777585AA2227}" type="presOf" srcId="{BF669797-0FB7-4614-B02C-D5C27E9C6A4C}" destId="{A147D984-BFD6-44B0-884D-8789C031EBE0}" srcOrd="1" destOrd="0" presId="urn:microsoft.com/office/officeart/2005/8/layout/radial1"/>
    <dgm:cxn modelId="{5A75A52E-C7E7-4625-A604-7649FED27C4E}" srcId="{66F1606B-1EEC-42CA-B107-D703A93205DE}" destId="{0C228D56-9782-4C5C-AA1E-D95FFE22DFD9}" srcOrd="1" destOrd="0" parTransId="{D41EC74F-1431-4385-B54A-05E6A666F8ED}" sibTransId="{D47FEC7E-483B-414D-B3D1-412FFFCED118}"/>
    <dgm:cxn modelId="{055F3436-DB62-4EB2-84DE-AAE3E6B88BAE}" type="presOf" srcId="{BF669797-0FB7-4614-B02C-D5C27E9C6A4C}" destId="{001AE377-D048-4C27-B00C-31323872D577}" srcOrd="0" destOrd="0" presId="urn:microsoft.com/office/officeart/2005/8/layout/radial1"/>
    <dgm:cxn modelId="{1E3EECEE-0F16-46E2-B2DD-E0AC98C41D83}" type="presOf" srcId="{01EA9D36-5D1A-45C3-9B82-CF51A0B42E13}" destId="{9CCC16F3-46EA-456D-8AD5-F3AE7E474C04}" srcOrd="0" destOrd="0" presId="urn:microsoft.com/office/officeart/2005/8/layout/radial1"/>
    <dgm:cxn modelId="{75E4851B-26BE-41BF-8324-9808392DE280}" type="presOf" srcId="{0C228D56-9782-4C5C-AA1E-D95FFE22DFD9}" destId="{7CAF63F2-018E-4EC1-9018-E537F5C47493}" srcOrd="0" destOrd="0" presId="urn:microsoft.com/office/officeart/2005/8/layout/radial1"/>
    <dgm:cxn modelId="{1210CFE8-F7E2-4496-B085-374ABCE21DB1}" type="presOf" srcId="{D41EC74F-1431-4385-B54A-05E6A666F8ED}" destId="{80DBA601-7AF9-4E18-8F01-9EB8E22D5F83}" srcOrd="0" destOrd="0" presId="urn:microsoft.com/office/officeart/2005/8/layout/radial1"/>
    <dgm:cxn modelId="{EDA0060D-2725-4931-93EF-F812AC969216}" type="presParOf" srcId="{A24F665A-64E2-494E-AC40-BE326315C393}" destId="{35395704-0A49-4DE5-8668-D8C87C33934C}" srcOrd="0" destOrd="0" presId="urn:microsoft.com/office/officeart/2005/8/layout/radial1"/>
    <dgm:cxn modelId="{0B8E772E-FD6D-43B5-8ED3-385C1D4301E2}" type="presParOf" srcId="{A24F665A-64E2-494E-AC40-BE326315C393}" destId="{001AE377-D048-4C27-B00C-31323872D577}" srcOrd="1" destOrd="0" presId="urn:microsoft.com/office/officeart/2005/8/layout/radial1"/>
    <dgm:cxn modelId="{1F513784-B332-47FA-80DB-4D26FE672F73}" type="presParOf" srcId="{001AE377-D048-4C27-B00C-31323872D577}" destId="{A147D984-BFD6-44B0-884D-8789C031EBE0}" srcOrd="0" destOrd="0" presId="urn:microsoft.com/office/officeart/2005/8/layout/radial1"/>
    <dgm:cxn modelId="{F26A7F7F-00DB-4062-9073-CB13F38C9634}" type="presParOf" srcId="{A24F665A-64E2-494E-AC40-BE326315C393}" destId="{F5EAA2DE-787C-4422-94B8-80479C1F68A2}" srcOrd="2" destOrd="0" presId="urn:microsoft.com/office/officeart/2005/8/layout/radial1"/>
    <dgm:cxn modelId="{C6A43D38-62B4-4C04-94ED-85253044EC39}" type="presParOf" srcId="{A24F665A-64E2-494E-AC40-BE326315C393}" destId="{80DBA601-7AF9-4E18-8F01-9EB8E22D5F83}" srcOrd="3" destOrd="0" presId="urn:microsoft.com/office/officeart/2005/8/layout/radial1"/>
    <dgm:cxn modelId="{81E77900-6229-4895-BB06-50E11C17D488}" type="presParOf" srcId="{80DBA601-7AF9-4E18-8F01-9EB8E22D5F83}" destId="{F2788B95-6EA7-465F-A932-C3E2DF8B74EA}" srcOrd="0" destOrd="0" presId="urn:microsoft.com/office/officeart/2005/8/layout/radial1"/>
    <dgm:cxn modelId="{64E0CC8E-CC98-409E-BAB5-BB3CC4A68B63}" type="presParOf" srcId="{A24F665A-64E2-494E-AC40-BE326315C393}" destId="{7CAF63F2-018E-4EC1-9018-E537F5C47493}" srcOrd="4" destOrd="0" presId="urn:microsoft.com/office/officeart/2005/8/layout/radial1"/>
    <dgm:cxn modelId="{FB690F7B-89B3-45EB-BDDA-BF4327B323DA}" type="presParOf" srcId="{A24F665A-64E2-494E-AC40-BE326315C393}" destId="{BB26B0FF-607E-45F4-9525-05CD0C3B4B98}" srcOrd="5" destOrd="0" presId="urn:microsoft.com/office/officeart/2005/8/layout/radial1"/>
    <dgm:cxn modelId="{B264109C-4F97-4BEA-8028-E7B24A22BEC6}" type="presParOf" srcId="{BB26B0FF-607E-45F4-9525-05CD0C3B4B98}" destId="{21545740-EE1C-4C48-9670-826CFBA24153}" srcOrd="0" destOrd="0" presId="urn:microsoft.com/office/officeart/2005/8/layout/radial1"/>
    <dgm:cxn modelId="{A1451693-9BB5-48B1-BDAF-217E6F172F89}" type="presParOf" srcId="{A24F665A-64E2-494E-AC40-BE326315C393}" destId="{9CCC16F3-46EA-456D-8AD5-F3AE7E474C04}" srcOrd="6" destOrd="0" presId="urn:microsoft.com/office/officeart/2005/8/layout/radial1"/>
    <dgm:cxn modelId="{3C42E175-57C1-488B-AAC5-B2EC79835667}" type="presParOf" srcId="{A24F665A-64E2-494E-AC40-BE326315C393}" destId="{3E261881-8052-40ED-8377-88884DA155DD}" srcOrd="7" destOrd="0" presId="urn:microsoft.com/office/officeart/2005/8/layout/radial1"/>
    <dgm:cxn modelId="{4EC81FC7-C25F-44FE-B5DC-C12C8A8AAC5D}" type="presParOf" srcId="{3E261881-8052-40ED-8377-88884DA155DD}" destId="{D0C700CC-94DC-418F-9C00-7C195A868DFC}" srcOrd="0" destOrd="0" presId="urn:microsoft.com/office/officeart/2005/8/layout/radial1"/>
    <dgm:cxn modelId="{17A17EA1-4A90-484E-B262-E07804BD8192}" type="presParOf" srcId="{A24F665A-64E2-494E-AC40-BE326315C393}" destId="{D53FA114-E161-4370-A2F0-91A7A7A91F6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79F8E-41CD-47DE-8ED8-DD7D963BD53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C10F4-E17E-45A5-B3AF-C78A2F2F9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8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ABD0-59A4-43FC-A1DB-6EC9202C52E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ABD0-59A4-43FC-A1DB-6EC9202C52E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ABD0-59A4-43FC-A1DB-6EC9202C52E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ABD0-59A4-43FC-A1DB-6EC9202C52E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ABD0-59A4-43FC-A1DB-6EC9202C52E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ABD0-59A4-43FC-A1DB-6EC9202C52E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ABD0-59A4-43FC-A1DB-6EC9202C52E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ABD0-59A4-43FC-A1DB-6EC9202C52E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ABD0-59A4-43FC-A1DB-6EC9202C52E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ABD0-59A4-43FC-A1DB-6EC9202C52E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ABD0-59A4-43FC-A1DB-6EC9202C52E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ABD0-59A4-43FC-A1DB-6EC9202C52E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10F4-E17E-45A5-B3AF-C78A2F2F9D5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ABD0-59A4-43FC-A1DB-6EC9202C52E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ABD0-59A4-43FC-A1DB-6EC9202C52E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ABD0-59A4-43FC-A1DB-6EC9202C52E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ABD0-59A4-43FC-A1DB-6EC9202C52E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ABD0-59A4-43FC-A1DB-6EC9202C52E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FCADD06-DBD5-4C31-8C7D-C239E432057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24C54BD-A54F-4BD0-9D47-2A9138EDA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D06-DBD5-4C31-8C7D-C239E432057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4BD-A54F-4BD0-9D47-2A9138EDA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D06-DBD5-4C31-8C7D-C239E432057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4BD-A54F-4BD0-9D47-2A9138EDA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0DB97A-2450-4042-B063-126253E059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A1F3AD-6A02-44DB-B3FB-E8998A17AA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17896B-8C78-4E97-B800-64DDE38120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D06-DBD5-4C31-8C7D-C239E432057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4BD-A54F-4BD0-9D47-2A9138EDA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D06-DBD5-4C31-8C7D-C239E432057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4BD-A54F-4BD0-9D47-2A9138EDA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D06-DBD5-4C31-8C7D-C239E432057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4BD-A54F-4BD0-9D47-2A9138EDA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CADD06-DBD5-4C31-8C7D-C239E432057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4C54BD-A54F-4BD0-9D47-2A9138EDA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FCADD06-DBD5-4C31-8C7D-C239E432057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24C54BD-A54F-4BD0-9D47-2A9138EDA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D06-DBD5-4C31-8C7D-C239E432057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4BD-A54F-4BD0-9D47-2A9138EDA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D06-DBD5-4C31-8C7D-C239E432057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4BD-A54F-4BD0-9D47-2A9138EDA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D06-DBD5-4C31-8C7D-C239E432057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4BD-A54F-4BD0-9D47-2A9138EDA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FCADD06-DBD5-4C31-8C7D-C239E432057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24C54BD-A54F-4BD0-9D47-2A9138EDA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Goal 1: The New 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F.  1</a:t>
            </a:r>
            <a:r>
              <a:rPr lang="en-US" baseline="30000">
                <a:solidFill>
                  <a:srgbClr val="CC0000"/>
                </a:solidFill>
              </a:rPr>
              <a:t>st</a:t>
            </a:r>
            <a:r>
              <a:rPr lang="en-US">
                <a:solidFill>
                  <a:srgbClr val="CC0000"/>
                </a:solidFill>
              </a:rPr>
              <a:t> 2 Political Parties: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Federalists:</a:t>
            </a:r>
          </a:p>
          <a:p>
            <a:endParaRPr lang="en-US"/>
          </a:p>
          <a:p>
            <a:pPr>
              <a:buFontTx/>
              <a:buNone/>
            </a:pPr>
            <a:endParaRPr lang="en-US"/>
          </a:p>
          <a:p>
            <a:r>
              <a:rPr lang="en-US"/>
              <a:t>Democratic-Republicans: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0000"/>
                </a:solidFill>
              </a:rPr>
              <a:t>G. The Whiskey Rebellion</a:t>
            </a:r>
            <a:r>
              <a:rPr lang="en-US" dirty="0" smtClean="0">
                <a:solidFill>
                  <a:srgbClr val="CC0000"/>
                </a:solidFill>
              </a:rPr>
              <a:t>:    </a:t>
            </a:r>
            <a:r>
              <a:rPr lang="en-US" b="1" u="sng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Cause:  Congress passed </a:t>
            </a:r>
            <a:r>
              <a:rPr lang="en-US" sz="2800" dirty="0" smtClean="0"/>
              <a:t>an excise (tax)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		on whiskey.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Effected:  The </a:t>
            </a:r>
            <a:r>
              <a:rPr lang="en-US" sz="2800" dirty="0" smtClean="0"/>
              <a:t>farmers were </a:t>
            </a:r>
            <a:r>
              <a:rPr lang="en-US" sz="2800" dirty="0"/>
              <a:t>			    greatly effected.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Reaction:  </a:t>
            </a:r>
            <a:r>
              <a:rPr lang="en-US" sz="2800" dirty="0" smtClean="0"/>
              <a:t>  1. Angered farmers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		    </a:t>
            </a:r>
            <a:r>
              <a:rPr lang="en-US" dirty="0" smtClean="0"/>
              <a:t>2</a:t>
            </a:r>
            <a:r>
              <a:rPr lang="en-US" sz="2800" dirty="0" smtClean="0"/>
              <a:t>. </a:t>
            </a:r>
            <a:r>
              <a:rPr lang="en-US" sz="2800" dirty="0"/>
              <a:t>Washington</a:t>
            </a:r>
            <a:r>
              <a:rPr lang="en-US" sz="2800" dirty="0" smtClean="0"/>
              <a:t>: Sends the militia to put down the rebellion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Significance: Shows that the Federal Government will use force to put down those resisting the law; STRONG central government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Jay’s Treaty </a:t>
            </a:r>
            <a:r>
              <a:rPr lang="en-US" b="1" i="1" dirty="0" smtClean="0"/>
              <a:t>1794 </a:t>
            </a:r>
            <a:r>
              <a:rPr lang="en-US" b="1" i="1" u="sng" dirty="0" smtClean="0">
                <a:solidFill>
                  <a:srgbClr val="FF0000"/>
                </a:solidFill>
              </a:rPr>
              <a:t>22</a:t>
            </a:r>
            <a:endParaRPr lang="en-US" b="1" i="1" u="sng" dirty="0" smtClean="0"/>
          </a:p>
          <a:p>
            <a:endParaRPr lang="en-US" b="1" i="1" dirty="0" smtClean="0"/>
          </a:p>
          <a:p>
            <a:r>
              <a:rPr lang="en-US" dirty="0" smtClean="0"/>
              <a:t>Avoid war with Britain</a:t>
            </a:r>
          </a:p>
          <a:p>
            <a:endParaRPr lang="en-US" dirty="0" smtClean="0"/>
          </a:p>
          <a:p>
            <a:r>
              <a:rPr lang="en-US" dirty="0" smtClean="0"/>
              <a:t> Removed British forts in NW Territory (fur trading in the area)</a:t>
            </a:r>
          </a:p>
          <a:p>
            <a:endParaRPr lang="en-US" dirty="0" smtClean="0"/>
          </a:p>
          <a:p>
            <a:r>
              <a:rPr lang="en-US" dirty="0" smtClean="0"/>
              <a:t> Did not solve the problem of shipping rights in British territory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4578" name="Picture 2" descr="http://www.teachersparadise.com/ency/en/media/f/f8/john_j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"/>
            <a:ext cx="30384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660066"/>
                </a:solidFill>
              </a:rPr>
              <a:t>I.  George Washington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First President</a:t>
            </a:r>
          </a:p>
          <a:p>
            <a:r>
              <a:rPr lang="en-US"/>
              <a:t>1789 - 1797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Pinckney’s Treaty </a:t>
            </a:r>
            <a:r>
              <a:rPr lang="en-US" b="1" i="1" dirty="0" smtClean="0"/>
              <a:t>1795 </a:t>
            </a:r>
            <a:r>
              <a:rPr lang="en-US" b="1" i="1" u="sng" dirty="0" smtClean="0">
                <a:solidFill>
                  <a:srgbClr val="FF0000"/>
                </a:solidFill>
              </a:rPr>
              <a:t>23</a:t>
            </a:r>
            <a:endParaRPr lang="en-US" b="1" i="1" dirty="0" smtClean="0"/>
          </a:p>
          <a:p>
            <a:endParaRPr lang="en-US" dirty="0" smtClean="0"/>
          </a:p>
          <a:p>
            <a:r>
              <a:rPr lang="en-US" dirty="0" smtClean="0"/>
              <a:t>With Spain</a:t>
            </a:r>
          </a:p>
          <a:p>
            <a:endParaRPr lang="en-US" dirty="0" smtClean="0"/>
          </a:p>
          <a:p>
            <a:r>
              <a:rPr lang="en-US" dirty="0" smtClean="0"/>
              <a:t>US gained land West of the Mississippi</a:t>
            </a:r>
          </a:p>
          <a:p>
            <a:endParaRPr lang="en-US" dirty="0" smtClean="0"/>
          </a:p>
          <a:p>
            <a:r>
              <a:rPr lang="en-US" dirty="0" smtClean="0"/>
              <a:t>31</a:t>
            </a:r>
            <a:r>
              <a:rPr lang="en-US" baseline="30000" dirty="0" smtClean="0"/>
              <a:t>st</a:t>
            </a:r>
            <a:r>
              <a:rPr lang="en-US" dirty="0" smtClean="0"/>
              <a:t> Parallel became Florida border</a:t>
            </a:r>
          </a:p>
          <a:p>
            <a:endParaRPr lang="en-US" dirty="0" smtClean="0"/>
          </a:p>
          <a:p>
            <a:r>
              <a:rPr lang="en-US" dirty="0" smtClean="0"/>
              <a:t>Mississippi River open to trade </a:t>
            </a:r>
          </a:p>
          <a:p>
            <a:endParaRPr lang="en-US" dirty="0" smtClean="0"/>
          </a:p>
          <a:p>
            <a:r>
              <a:rPr lang="en-US" dirty="0" smtClean="0"/>
              <a:t>*New Orleans Port open for American use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8536623" cy="6097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Americans proclaim NEUTRALITY </a:t>
            </a:r>
            <a:endParaRPr lang="en-US" dirty="0"/>
          </a:p>
        </p:txBody>
      </p:sp>
      <p:pic>
        <p:nvPicPr>
          <p:cNvPr id="20482" name="Picture 2" descr="http://www.rjgeib.com/thoughts/french/liber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933700"/>
            <a:ext cx="5000625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Settlers are beginning to move West and thought the land was in their control which led to confrontation with Native Americans</a:t>
            </a:r>
          </a:p>
          <a:p>
            <a:endParaRPr lang="en-US" dirty="0" smtClean="0"/>
          </a:p>
          <a:p>
            <a:r>
              <a:rPr lang="en-US" dirty="0" smtClean="0"/>
              <a:t>Native Americans were defeated by Anthony Wayne at </a:t>
            </a:r>
            <a:r>
              <a:rPr lang="en-US" i="1" dirty="0" smtClean="0"/>
              <a:t>The Battle of Fallen Timbers</a:t>
            </a:r>
          </a:p>
          <a:p>
            <a:endParaRPr lang="en-US" dirty="0" smtClean="0"/>
          </a:p>
          <a:p>
            <a:r>
              <a:rPr lang="en-US" i="1" dirty="0" smtClean="0"/>
              <a:t>Treaty of Greenville</a:t>
            </a:r>
            <a:r>
              <a:rPr lang="en-US" dirty="0" smtClean="0"/>
              <a:t>: Land ownership in West for American settlers; ended hostilities in present day Ohio with Native </a:t>
            </a:r>
            <a:r>
              <a:rPr lang="en-US" dirty="0" smtClean="0"/>
              <a:t>Americans </a:t>
            </a:r>
            <a:r>
              <a:rPr lang="en-US" b="1" u="sng" dirty="0" smtClean="0">
                <a:solidFill>
                  <a:srgbClr val="FF0000"/>
                </a:solidFill>
              </a:rPr>
              <a:t>19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Washington’s Farewell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appeared in a Philadelphia Newspaper</a:t>
            </a:r>
          </a:p>
          <a:p>
            <a:endParaRPr lang="en-US" dirty="0" smtClean="0"/>
          </a:p>
          <a:p>
            <a:r>
              <a:rPr lang="en-US" dirty="0" smtClean="0"/>
              <a:t>1o days later, published in The Independent Chronicle, a newspaper, September 26, 1796 </a:t>
            </a:r>
          </a:p>
          <a:p>
            <a:endParaRPr lang="en-US" dirty="0" smtClean="0"/>
          </a:p>
          <a:p>
            <a:r>
              <a:rPr lang="en-US" dirty="0" smtClean="0"/>
              <a:t>Never delivered orally</a:t>
            </a:r>
          </a:p>
          <a:p>
            <a:endParaRPr lang="en-US" dirty="0" smtClean="0"/>
          </a:p>
          <a:p>
            <a:r>
              <a:rPr lang="en-US" dirty="0" smtClean="0"/>
              <a:t>Warned against</a:t>
            </a:r>
          </a:p>
          <a:p>
            <a:pPr lvl="2"/>
            <a:r>
              <a:rPr lang="en-US" dirty="0" smtClean="0"/>
              <a:t>Political Parties</a:t>
            </a:r>
          </a:p>
          <a:p>
            <a:pPr lvl="2"/>
            <a:r>
              <a:rPr lang="en-US" dirty="0" smtClean="0"/>
              <a:t>Alliances with other countries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Washington’s Precedents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Cabinet</a:t>
            </a:r>
          </a:p>
          <a:p>
            <a:endParaRPr lang="en-US" dirty="0" smtClean="0"/>
          </a:p>
          <a:p>
            <a:r>
              <a:rPr lang="en-US" dirty="0" smtClean="0"/>
              <a:t>Serve two terms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Adams Administration 1797-1801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Election of 1796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Federalist: John Adams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Republicans: Thomas Jefferson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Adams wins and Jefferson becomes VP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0000005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514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XYZ </a:t>
            </a:r>
            <a:r>
              <a:rPr lang="en-US" dirty="0" smtClean="0"/>
              <a:t>Affair </a:t>
            </a:r>
            <a:r>
              <a:rPr lang="en-US" b="1" u="sng" dirty="0" smtClean="0">
                <a:solidFill>
                  <a:srgbClr val="FF0000"/>
                </a:solidFill>
              </a:rPr>
              <a:t>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France upset over Jay’s treaty, U.S send diplomats to France to talk</a:t>
            </a:r>
          </a:p>
          <a:p>
            <a:r>
              <a:rPr lang="en-US" dirty="0" smtClean="0"/>
              <a:t>Turned the men away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France wanted $250,000 from the US to meet, not negotiate with French Foreign Minister </a:t>
            </a:r>
            <a:r>
              <a:rPr lang="en-US" dirty="0" err="1" smtClean="0"/>
              <a:t>Tallyrand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America insulted and angry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9" descr="xyz2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457200"/>
            <a:ext cx="9790781" cy="61722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Alien and Sedition </a:t>
            </a:r>
            <a:r>
              <a:rPr lang="en-US" dirty="0" smtClean="0"/>
              <a:t>Acts  </a:t>
            </a:r>
            <a:r>
              <a:rPr lang="en-US" b="1" u="sng" dirty="0" smtClean="0">
                <a:solidFill>
                  <a:srgbClr val="FF0000"/>
                </a:solidFill>
              </a:rPr>
              <a:t>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Raised the US citizenship requirements from 5 years to 14 years</a:t>
            </a:r>
          </a:p>
          <a:p>
            <a:endParaRPr lang="en-US" dirty="0" smtClean="0"/>
          </a:p>
          <a:p>
            <a:r>
              <a:rPr lang="en-US" dirty="0" smtClean="0"/>
              <a:t> Allowed the President of the US to jail or deport “undesirable” aliens</a:t>
            </a:r>
          </a:p>
          <a:p>
            <a:endParaRPr lang="en-US" dirty="0" smtClean="0"/>
          </a:p>
          <a:p>
            <a:r>
              <a:rPr lang="en-US" dirty="0" smtClean="0"/>
              <a:t>Forbade people to speak out against the government</a:t>
            </a:r>
          </a:p>
          <a:p>
            <a:endParaRPr lang="en-US" dirty="0" smtClean="0"/>
          </a:p>
          <a:p>
            <a:r>
              <a:rPr lang="en-US" dirty="0" smtClean="0"/>
              <a:t>Set fines and jail terms for people considered to be damaging to the government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Virginia and Kentucky </a:t>
            </a:r>
            <a:r>
              <a:rPr lang="en-US" dirty="0" smtClean="0"/>
              <a:t>Resolutions </a:t>
            </a:r>
            <a:r>
              <a:rPr lang="en-US" b="1" u="sng" dirty="0" smtClean="0">
                <a:solidFill>
                  <a:srgbClr val="FF0000"/>
                </a:solidFill>
              </a:rPr>
              <a:t>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Written by Jefferson and Madison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Virginia and Kentucky claimed the Alien and Sedition Acts “null and void”, because they violated the Bill of Rights (1</a:t>
            </a:r>
            <a:r>
              <a:rPr lang="en-US" baseline="30000" dirty="0" smtClean="0"/>
              <a:t>st</a:t>
            </a:r>
            <a:r>
              <a:rPr lang="en-US" dirty="0" smtClean="0"/>
              <a:t> amendment)</a:t>
            </a:r>
          </a:p>
          <a:p>
            <a:endParaRPr lang="en-US" dirty="0" smtClean="0"/>
          </a:p>
          <a:p>
            <a:r>
              <a:rPr lang="en-US" dirty="0" smtClean="0"/>
              <a:t>Unconstitutional!</a:t>
            </a:r>
          </a:p>
          <a:p>
            <a:endParaRPr lang="en-US" dirty="0" smtClean="0"/>
          </a:p>
          <a:p>
            <a:r>
              <a:rPr lang="en-US" dirty="0" smtClean="0"/>
              <a:t>Very strict interpretation of the Constitution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Bill of </a:t>
            </a:r>
            <a:r>
              <a:rPr lang="en-US" dirty="0" smtClean="0"/>
              <a:t>Rights </a:t>
            </a:r>
            <a:r>
              <a:rPr lang="en-US" b="1" u="sng" dirty="0" smtClean="0">
                <a:solidFill>
                  <a:srgbClr val="FF0000"/>
                </a:solidFill>
              </a:rPr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Federalists had promised a Bill of Rights to be added to the Constitution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This document would protect the rights of individuals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James Madison drafted the Bill of Rights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Based on writings of George Mason and Thomas Jefferson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Congress created amendments, the States had to ratify them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Congress agreed on 12 amendments, but only 10 were approved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Thomas Jefferson’s Administration</a:t>
            </a:r>
            <a:br>
              <a:rPr lang="en-US" dirty="0" smtClean="0"/>
            </a:br>
            <a:r>
              <a:rPr lang="en-US" dirty="0" smtClean="0"/>
              <a:t>1801-1809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Convention of </a:t>
            </a:r>
            <a:r>
              <a:rPr lang="en-US" dirty="0" smtClean="0"/>
              <a:t>1800 </a:t>
            </a:r>
            <a:r>
              <a:rPr lang="en-US" b="1" u="sng" dirty="0" smtClean="0">
                <a:solidFill>
                  <a:srgbClr val="FF0000"/>
                </a:solidFill>
              </a:rPr>
              <a:t>26</a:t>
            </a:r>
            <a:endParaRPr lang="en-US" dirty="0" smtClean="0"/>
          </a:p>
          <a:p>
            <a:pPr lvl="1"/>
            <a:r>
              <a:rPr lang="en-US" dirty="0" smtClean="0"/>
              <a:t> Also known as the Treaty of </a:t>
            </a:r>
            <a:r>
              <a:rPr lang="en-US" dirty="0" err="1" smtClean="0"/>
              <a:t>Mortefontaine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Between the United States and France to settle the Quasi-War.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Meant the end of American foreign alliances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Republican: Thomas Jefferson</a:t>
            </a:r>
          </a:p>
          <a:p>
            <a:r>
              <a:rPr lang="en-US" dirty="0" smtClean="0"/>
              <a:t>Vice President was Aaron Burr</a:t>
            </a:r>
          </a:p>
          <a:p>
            <a:pPr lvl="1"/>
            <a:r>
              <a:rPr lang="en-US" dirty="0" smtClean="0"/>
              <a:t>Goal: to reduce the national government’s size and power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Federalist: John Adams, had become unpopular due to the Alien and Sedition 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Election was tied</a:t>
            </a:r>
          </a:p>
          <a:p>
            <a:endParaRPr lang="en-US" dirty="0" smtClean="0"/>
          </a:p>
          <a:p>
            <a:r>
              <a:rPr lang="en-US" dirty="0" smtClean="0"/>
              <a:t>Tie had to be broken by the House</a:t>
            </a:r>
          </a:p>
          <a:p>
            <a:endParaRPr lang="en-US" dirty="0" smtClean="0"/>
          </a:p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Amendment: a separate vote must me cast for President and Vice President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Jefferson as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Tried to distance himself from the lifestyles of the former Presidents</a:t>
            </a:r>
          </a:p>
          <a:p>
            <a:endParaRPr lang="en-US" dirty="0" smtClean="0"/>
          </a:p>
          <a:p>
            <a:r>
              <a:rPr lang="en-US" dirty="0" smtClean="0"/>
              <a:t>Rode horses instead of using carriages</a:t>
            </a:r>
          </a:p>
          <a:p>
            <a:endParaRPr lang="en-US" dirty="0" smtClean="0"/>
          </a:p>
          <a:p>
            <a:r>
              <a:rPr lang="en-US" dirty="0" smtClean="0"/>
              <a:t>Had intimate gatherings rather than lavish parties</a:t>
            </a:r>
          </a:p>
          <a:p>
            <a:endParaRPr lang="en-US" dirty="0" smtClean="0"/>
          </a:p>
          <a:p>
            <a:r>
              <a:rPr lang="en-US" dirty="0" smtClean="0"/>
              <a:t>Tried to pay off the National Debt, Decrease the size of the Federal Government, and wanted a militia rather than a standing army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381000"/>
            <a:ext cx="4191000" cy="3833628"/>
          </a:xfrm>
        </p:spPr>
      </p:pic>
      <p:pic>
        <p:nvPicPr>
          <p:cNvPr id="2050" name="Picture 2" descr="http://static.howstuffworks.com/gif/family-vacations-monticel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1" y="3284220"/>
            <a:ext cx="5334000" cy="3573780"/>
          </a:xfrm>
          <a:prstGeom prst="rect">
            <a:avLst/>
          </a:prstGeom>
          <a:noFill/>
        </p:spPr>
      </p:pic>
      <p:pic>
        <p:nvPicPr>
          <p:cNvPr id="2052" name="Picture 4" descr="http://www.robinsonlibrary.com/america/unitedstates/1783/1789/1801/jefferson/graphics/polygrap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587" y="685800"/>
            <a:ext cx="4214414" cy="2514600"/>
          </a:xfrm>
          <a:prstGeom prst="rect">
            <a:avLst/>
          </a:prstGeom>
          <a:noFill/>
        </p:spPr>
      </p:pic>
      <p:pic>
        <p:nvPicPr>
          <p:cNvPr id="2056" name="Picture 8" descr="http://classroom.monticello.org/assets/620x/000000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977268"/>
            <a:ext cx="2362200" cy="2880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Jefferson and the Courts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John Marshall was the Chief Justice of the US Supreme Court</a:t>
            </a:r>
          </a:p>
          <a:p>
            <a:endParaRPr lang="en-US" dirty="0" smtClean="0"/>
          </a:p>
          <a:p>
            <a:r>
              <a:rPr lang="en-US" dirty="0" smtClean="0"/>
              <a:t>Marshall increased the power of the Supreme Court and the Federal Government</a:t>
            </a:r>
          </a:p>
          <a:p>
            <a:endParaRPr lang="en-US" dirty="0" smtClean="0"/>
          </a:p>
          <a:p>
            <a:r>
              <a:rPr lang="en-US" dirty="0" smtClean="0"/>
              <a:t>Jefferson claimed that Adams had “packed the court”</a:t>
            </a:r>
          </a:p>
          <a:p>
            <a:endParaRPr lang="en-US" dirty="0" smtClean="0"/>
          </a:p>
          <a:p>
            <a:r>
              <a:rPr lang="en-US" i="1" dirty="0" smtClean="0"/>
              <a:t>Midnight Judges</a:t>
            </a:r>
            <a:r>
              <a:rPr lang="en-US" dirty="0" smtClean="0"/>
              <a:t>: The Adams administration enacted the Judicial Act of 1801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err="1" smtClean="0"/>
              <a:t>Marbury</a:t>
            </a:r>
            <a:r>
              <a:rPr lang="en-US" i="1" dirty="0" smtClean="0"/>
              <a:t> v. Madison </a:t>
            </a:r>
            <a:r>
              <a:rPr lang="en-US" i="1" dirty="0" smtClean="0"/>
              <a:t>1803 </a:t>
            </a:r>
            <a:r>
              <a:rPr lang="en-US" b="1" i="1" u="sng" dirty="0" smtClean="0">
                <a:solidFill>
                  <a:srgbClr val="FF0000"/>
                </a:solidFill>
              </a:rPr>
              <a:t>13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Established Judicial Review</a:t>
            </a:r>
          </a:p>
          <a:p>
            <a:pPr lvl="1"/>
            <a:r>
              <a:rPr lang="en-US" dirty="0" smtClean="0"/>
              <a:t>means that the Supreme Court can declare acts of Congress unconstitutional and say what the law is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A. Washington Takes Office: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Unanimously elected</a:t>
            </a:r>
          </a:p>
          <a:p>
            <a:r>
              <a:rPr lang="en-US" sz="2800"/>
              <a:t>Had no desire to be President – saw it as a duty</a:t>
            </a:r>
          </a:p>
          <a:p>
            <a:r>
              <a:rPr lang="en-US" sz="2800"/>
              <a:t>No political Party affiliation</a:t>
            </a:r>
          </a:p>
          <a:p>
            <a:r>
              <a:rPr lang="en-US" sz="2800"/>
              <a:t>VP – John Adams (Federalist)</a:t>
            </a:r>
          </a:p>
          <a:p>
            <a:r>
              <a:rPr lang="en-US" sz="2800"/>
              <a:t>Problems – 1. Huge war debt</a:t>
            </a:r>
          </a:p>
          <a:p>
            <a:pPr>
              <a:buFontTx/>
              <a:buNone/>
            </a:pPr>
            <a:r>
              <a:rPr lang="en-US" sz="2800"/>
              <a:t>			     2. No permanent capitol (NY 			  	temporarily) </a:t>
            </a:r>
          </a:p>
          <a:p>
            <a:pPr>
              <a:buFontTx/>
              <a:buNone/>
            </a:pPr>
            <a:r>
              <a:rPr lang="en-US" sz="2800"/>
              <a:t>			     3.  Federal government = Only 				Pres, VP, and Congress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Alexander Hamilton and Aaron Burr</a:t>
            </a:r>
            <a:endParaRPr lang="en-US" dirty="0"/>
          </a:p>
        </p:txBody>
      </p:sp>
      <p:pic>
        <p:nvPicPr>
          <p:cNvPr id="4" name="Content Placeholder 3" descr="due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458919"/>
            <a:ext cx="5888736" cy="5399081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Louisiana Purchase 1803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Sold to Jefferson and the USA for 15 million dollars (3 cents an acre)</a:t>
            </a:r>
          </a:p>
          <a:p>
            <a:pPr lvl="1"/>
            <a:r>
              <a:rPr lang="en-US" dirty="0" smtClean="0"/>
              <a:t>Is this allowed in the </a:t>
            </a:r>
            <a:r>
              <a:rPr lang="en-US" dirty="0" err="1" smtClean="0"/>
              <a:t>Consitution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USA doubled in size</a:t>
            </a:r>
          </a:p>
          <a:p>
            <a:endParaRPr lang="en-US" dirty="0" smtClean="0"/>
          </a:p>
          <a:p>
            <a:r>
              <a:rPr lang="en-US" dirty="0" err="1" smtClean="0"/>
              <a:t>Meriweather</a:t>
            </a:r>
            <a:r>
              <a:rPr lang="en-US" dirty="0" smtClean="0"/>
              <a:t> Lewis and William Clark sent to explore with Sacajawea as their guide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800696"/>
            <a:ext cx="9144000" cy="5753711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Madison: Democratic-Republican </a:t>
            </a:r>
            <a:r>
              <a:rPr lang="en-US" dirty="0" smtClean="0">
                <a:solidFill>
                  <a:srgbClr val="FF0000"/>
                </a:solidFill>
              </a:rPr>
              <a:t>WON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Charles Pinckney: Federalist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War of </a:t>
            </a:r>
            <a:r>
              <a:rPr lang="en-US" dirty="0" smtClean="0"/>
              <a:t>1812 </a:t>
            </a:r>
            <a:r>
              <a:rPr lang="en-US" b="1" u="sng" dirty="0" smtClean="0">
                <a:solidFill>
                  <a:srgbClr val="FF0000"/>
                </a:solidFill>
              </a:rPr>
              <a:t>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Britain blockaded France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Impressment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i="1" dirty="0" smtClean="0"/>
              <a:t>The Chesapeake </a:t>
            </a:r>
            <a:r>
              <a:rPr lang="en-US" dirty="0" smtClean="0"/>
              <a:t>Incident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Embargo Act of 1807</a:t>
            </a:r>
            <a:endParaRPr lang="en-US" dirty="0"/>
          </a:p>
        </p:txBody>
      </p:sp>
      <p:pic>
        <p:nvPicPr>
          <p:cNvPr id="37890" name="Picture 2" descr="http://www.theusschesapeake.com/uploads/Chesapeake_-_Leop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425" y="1543049"/>
            <a:ext cx="3838575" cy="531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</a:t>
            </a:r>
            <a:r>
              <a:rPr lang="en-US" dirty="0" smtClean="0"/>
              <a:t>Hawks </a:t>
            </a:r>
            <a:r>
              <a:rPr lang="en-US" b="1" u="sng" dirty="0" smtClean="0">
                <a:solidFill>
                  <a:srgbClr val="FF0000"/>
                </a:solidFill>
              </a:rPr>
              <a:t>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 Congressmen from the South and the West</a:t>
            </a:r>
          </a:p>
          <a:p>
            <a:endParaRPr lang="en-US" dirty="0" smtClean="0"/>
          </a:p>
          <a:p>
            <a:r>
              <a:rPr lang="en-US" dirty="0" smtClean="0"/>
              <a:t>John C. Calhoun: SC</a:t>
            </a:r>
          </a:p>
          <a:p>
            <a:endParaRPr lang="en-US" dirty="0" smtClean="0"/>
          </a:p>
          <a:p>
            <a:r>
              <a:rPr lang="en-US" dirty="0" smtClean="0"/>
              <a:t>Henry Clay: Speaker of the House</a:t>
            </a:r>
          </a:p>
          <a:p>
            <a:endParaRPr lang="en-US" dirty="0" smtClean="0"/>
          </a:p>
          <a:p>
            <a:r>
              <a:rPr lang="en-US" dirty="0" smtClean="0"/>
              <a:t>Wanted to expand further West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WAR BREAKS 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9743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President James Madison declares war</a:t>
            </a:r>
          </a:p>
          <a:p>
            <a:endParaRPr lang="en-US" dirty="0" smtClean="0"/>
          </a:p>
          <a:p>
            <a:r>
              <a:rPr lang="en-US" dirty="0" smtClean="0"/>
              <a:t>Battle of Tippecanoe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1814: Siege of Washington, D.C.</a:t>
            </a:r>
          </a:p>
          <a:p>
            <a:pPr lvl="1"/>
            <a:r>
              <a:rPr lang="en-US" dirty="0" smtClean="0"/>
              <a:t>Dolly Madison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Fort McHenry, Francis Scott Key, and the Star Spangled Banner</a:t>
            </a:r>
          </a:p>
          <a:p>
            <a:endParaRPr lang="en-US" dirty="0" smtClean="0"/>
          </a:p>
          <a:p>
            <a:r>
              <a:rPr lang="en-US" dirty="0" smtClean="0"/>
              <a:t>Treaty of </a:t>
            </a:r>
            <a:r>
              <a:rPr lang="en-US" dirty="0" smtClean="0"/>
              <a:t>Ghent </a:t>
            </a:r>
            <a:r>
              <a:rPr lang="en-US" b="1" u="sng" dirty="0" smtClean="0">
                <a:solidFill>
                  <a:srgbClr val="FF0000"/>
                </a:solidFill>
              </a:rPr>
              <a:t>31</a:t>
            </a:r>
            <a:endParaRPr lang="en-US" dirty="0" smtClean="0"/>
          </a:p>
          <a:p>
            <a:pPr lvl="1"/>
            <a:r>
              <a:rPr lang="en-US" dirty="0" smtClean="0"/>
              <a:t>December 1814 declared an armistice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Hartford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December 15, 1814-January 4, 1815</a:t>
            </a:r>
          </a:p>
          <a:p>
            <a:endParaRPr lang="en-US" dirty="0" smtClean="0"/>
          </a:p>
          <a:p>
            <a:r>
              <a:rPr lang="en-US" dirty="0" smtClean="0"/>
              <a:t>Hartford, CT</a:t>
            </a:r>
          </a:p>
          <a:p>
            <a:endParaRPr lang="en-US" dirty="0" smtClean="0"/>
          </a:p>
          <a:p>
            <a:r>
              <a:rPr lang="en-US" dirty="0" smtClean="0"/>
              <a:t>Secession brought up for the first time</a:t>
            </a:r>
          </a:p>
          <a:p>
            <a:endParaRPr lang="en-US" dirty="0" smtClean="0"/>
          </a:p>
          <a:p>
            <a:r>
              <a:rPr lang="en-US" dirty="0" smtClean="0"/>
              <a:t>Disbandment of the Federalist Party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New </a:t>
            </a:r>
            <a:r>
              <a:rPr lang="en-US" dirty="0" smtClean="0"/>
              <a:t>Orleans </a:t>
            </a:r>
            <a:r>
              <a:rPr lang="en-US" b="1" u="sng" dirty="0" smtClean="0">
                <a:solidFill>
                  <a:srgbClr val="FF0000"/>
                </a:solidFill>
              </a:rPr>
              <a:t>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January 1815</a:t>
            </a:r>
          </a:p>
          <a:p>
            <a:r>
              <a:rPr lang="en-US" dirty="0" smtClean="0"/>
              <a:t>Won by General Andrew Jackson “Old Hickory”</a:t>
            </a:r>
          </a:p>
          <a:p>
            <a:r>
              <a:rPr lang="en-US" dirty="0" smtClean="0"/>
              <a:t>Fought and won after the Treaty of Ghent was signed</a:t>
            </a:r>
          </a:p>
          <a:p>
            <a:r>
              <a:rPr lang="en-US" dirty="0" smtClean="0"/>
              <a:t>Made Jackson famous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the War of 1812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in National Pride</a:t>
            </a:r>
          </a:p>
          <a:p>
            <a:r>
              <a:rPr lang="en-US" dirty="0" smtClean="0"/>
              <a:t>Increase in Western migration due to less Indian resistance</a:t>
            </a:r>
          </a:p>
          <a:p>
            <a:r>
              <a:rPr lang="en-US" dirty="0" smtClean="0"/>
              <a:t>Increase in manufacturing</a:t>
            </a:r>
          </a:p>
          <a:p>
            <a:r>
              <a:rPr lang="en-US" dirty="0" smtClean="0"/>
              <a:t>US Merchant Marines were almost destroyed</a:t>
            </a:r>
          </a:p>
          <a:p>
            <a:pPr lvl="1"/>
            <a:r>
              <a:rPr lang="en-US" dirty="0" smtClean="0"/>
              <a:t>Snug Harbor</a:t>
            </a:r>
          </a:p>
          <a:p>
            <a:r>
              <a:rPr lang="en-US" dirty="0" smtClean="0"/>
              <a:t>True Independence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B.  Washington’s Cabinet: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C.  The Judicial Branch: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Judiciary Act of 1789:  </a:t>
            </a:r>
          </a:p>
          <a:p>
            <a:pPr>
              <a:buFontTx/>
              <a:buNone/>
            </a:pPr>
            <a:r>
              <a:rPr lang="en-US"/>
              <a:t>		1. Established a national court system</a:t>
            </a:r>
          </a:p>
          <a:p>
            <a:pPr>
              <a:buFontTx/>
              <a:buNone/>
            </a:pPr>
            <a:r>
              <a:rPr lang="en-US"/>
              <a:t>		2. The Supreme Court would settle 		    disputes between federal 		  	    government and states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D. Hamilton’s Financial Plan</a:t>
            </a:r>
            <a:r>
              <a:rPr lang="en-US"/>
              <a:t>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Establish a National Bank: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- Funded federally 20% and private investors 80%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- Issues paper money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- Madison and others argued this would create an alliance between the federal 	government and the wealthy</a:t>
            </a:r>
          </a:p>
          <a:p>
            <a:pPr>
              <a:lnSpc>
                <a:spcPct val="90000"/>
              </a:lnSpc>
            </a:pPr>
            <a:r>
              <a:rPr lang="en-US" sz="2400"/>
              <a:t>Pay off National Debt: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- Assume the debts of states (South disagreed – agreed if the capitol was put in the south (Washington DC))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- 25% excise tax on whiskey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E.  Hamilton v. Jefferson</a:t>
            </a:r>
          </a:p>
        </p:txBody>
      </p:sp>
      <p:graphicFrame>
        <p:nvGraphicFramePr>
          <p:cNvPr id="37930" name="Group 4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Jefferson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Hamilton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918</TotalTime>
  <Words>1065</Words>
  <Application>Microsoft Office PowerPoint</Application>
  <PresentationFormat>On-screen Show (4:3)</PresentationFormat>
  <Paragraphs>296</Paragraphs>
  <Slides>49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Urban</vt:lpstr>
      <vt:lpstr>Goal 1: The New Nation</vt:lpstr>
      <vt:lpstr>I.  George Washington</vt:lpstr>
      <vt:lpstr>PowerPoint Presentation</vt:lpstr>
      <vt:lpstr>A. Washington Takes Office:</vt:lpstr>
      <vt:lpstr>B.  Washington’s Cabinet:</vt:lpstr>
      <vt:lpstr>C.  The Judicial Branch:</vt:lpstr>
      <vt:lpstr>D. Hamilton’s Financial Plan:</vt:lpstr>
      <vt:lpstr>E.  Hamilton v. Jefferson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F.  1st 2 Political Parties:</vt:lpstr>
      <vt:lpstr>G. The Whiskey Rebellion:    6</vt:lpstr>
      <vt:lpstr>Foreign Policy</vt:lpstr>
      <vt:lpstr>Foreign Policy Con’t</vt:lpstr>
      <vt:lpstr>PowerPoint Presentation</vt:lpstr>
      <vt:lpstr>The French Revolution</vt:lpstr>
      <vt:lpstr>Native Americans</vt:lpstr>
      <vt:lpstr>Washington’s Farewell Address</vt:lpstr>
      <vt:lpstr>Washington’s Precedents</vt:lpstr>
      <vt:lpstr>John Adams Administration 1797-1801</vt:lpstr>
      <vt:lpstr>PowerPoint Presentation</vt:lpstr>
      <vt:lpstr>XYZ Affair 25</vt:lpstr>
      <vt:lpstr>PowerPoint Presentation</vt:lpstr>
      <vt:lpstr>Alien and Sedition Acts  9</vt:lpstr>
      <vt:lpstr>Virginia and Kentucky Resolutions 10</vt:lpstr>
      <vt:lpstr>The Bill of Rights 5</vt:lpstr>
      <vt:lpstr>Thomas Jefferson’s Administration 1801-1809</vt:lpstr>
      <vt:lpstr>Election of 1800</vt:lpstr>
      <vt:lpstr>Election of 1800</vt:lpstr>
      <vt:lpstr>Jefferson as President</vt:lpstr>
      <vt:lpstr>PowerPoint Presentation</vt:lpstr>
      <vt:lpstr>Jefferson and the Courts</vt:lpstr>
      <vt:lpstr>Marbury v. Madison 1803 13</vt:lpstr>
      <vt:lpstr>Alexander Hamilton and Aaron Burr</vt:lpstr>
      <vt:lpstr>The Louisiana Purchase 1803</vt:lpstr>
      <vt:lpstr>PowerPoint Presentation</vt:lpstr>
      <vt:lpstr>Election of 1808</vt:lpstr>
      <vt:lpstr>The War of 1812 29</vt:lpstr>
      <vt:lpstr>War Hawks 29</vt:lpstr>
      <vt:lpstr>WAR BREAKS OUT…</vt:lpstr>
      <vt:lpstr>The Hartford Convention</vt:lpstr>
      <vt:lpstr>The Battle of New Orleans 30</vt:lpstr>
      <vt:lpstr>Results of the War of 1812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1: The New Nation</dc:title>
  <dc:creator>Lauren</dc:creator>
  <cp:lastModifiedBy>Teacher</cp:lastModifiedBy>
  <cp:revision>69</cp:revision>
  <dcterms:created xsi:type="dcterms:W3CDTF">2011-01-23T19:18:05Z</dcterms:created>
  <dcterms:modified xsi:type="dcterms:W3CDTF">2015-01-21T20:55:51Z</dcterms:modified>
</cp:coreProperties>
</file>