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64" r:id="rId6"/>
    <p:sldId id="259" r:id="rId7"/>
    <p:sldId id="260" r:id="rId8"/>
    <p:sldId id="266" r:id="rId9"/>
    <p:sldId id="261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761EE-C431-4969-93AD-E9F8100BF220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224E-AEE6-4950-840E-052B2BB73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0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C2D6B0-0ECF-4DBA-8173-C98DD4880895}" type="slidenum">
              <a:rPr lang="en-US"/>
              <a:pPr/>
              <a:t>2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004" tIns="45002" rIns="90004" bIns="4500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965CF-2AF0-47DD-AB2E-50856DB34B72}" type="slidenum">
              <a:rPr lang="en-US"/>
              <a:pPr/>
              <a:t>4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D232C4-D579-48A4-A9C6-16D9A32F4916}" type="slidenum">
              <a:rPr lang="en-US"/>
              <a:pPr/>
              <a:t>6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D65D3-832A-49D1-BB83-D59494EB5FA0}" type="slidenum">
              <a:rPr lang="en-US"/>
              <a:pPr/>
              <a:t>7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CF77D-B271-48D6-96F1-B534285242C0}" type="slidenum">
              <a:rPr lang="en-US"/>
              <a:pPr/>
              <a:t>9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5A53-F9FE-4938-8B9D-A7791D2FF77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7CE-0952-4CDE-8B38-F49931FCE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5A53-F9FE-4938-8B9D-A7791D2FF77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7CE-0952-4CDE-8B38-F49931FCE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5A53-F9FE-4938-8B9D-A7791D2FF77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7CE-0952-4CDE-8B38-F49931FCE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5A53-F9FE-4938-8B9D-A7791D2FF77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7CE-0952-4CDE-8B38-F49931FCE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5A53-F9FE-4938-8B9D-A7791D2FF77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7CE-0952-4CDE-8B38-F49931FCE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5A53-F9FE-4938-8B9D-A7791D2FF77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7CE-0952-4CDE-8B38-F49931FCE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5A53-F9FE-4938-8B9D-A7791D2FF77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7CE-0952-4CDE-8B38-F49931FCE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5A53-F9FE-4938-8B9D-A7791D2FF77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7CE-0952-4CDE-8B38-F49931FCE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5A53-F9FE-4938-8B9D-A7791D2FF77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7CE-0952-4CDE-8B38-F49931FCE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5A53-F9FE-4938-8B9D-A7791D2FF77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7CE-0952-4CDE-8B38-F49931FCE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5A53-F9FE-4938-8B9D-A7791D2FF77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E7CE-0952-4CDE-8B38-F49931FCE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E5A53-F9FE-4938-8B9D-A7791D2FF779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AE7CE-0952-4CDE-8B38-F49931FCE7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George Washington’s Presidency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Washington’s </a:t>
            </a:r>
            <a:r>
              <a:rPr lang="en-US" smtClean="0"/>
              <a:t>Farewell Address </a:t>
            </a:r>
            <a:r>
              <a:rPr lang="en-US" b="1" u="sng" smtClean="0">
                <a:solidFill>
                  <a:srgbClr val="FF0000"/>
                </a:solidFill>
              </a:rPr>
              <a:t>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/>
              <a:t>Washington warned against</a:t>
            </a:r>
          </a:p>
          <a:p>
            <a:pPr lvl="1"/>
            <a:r>
              <a:rPr lang="en-US" sz="3600" dirty="0" smtClean="0"/>
              <a:t>involved in European Affairs</a:t>
            </a:r>
          </a:p>
          <a:p>
            <a:pPr lvl="1"/>
            <a:r>
              <a:rPr lang="en-US" sz="3600" dirty="0" smtClean="0"/>
              <a:t>No Permanent alliances with other countries</a:t>
            </a:r>
          </a:p>
          <a:p>
            <a:pPr lvl="1"/>
            <a:r>
              <a:rPr lang="en-US" sz="3600" dirty="0" smtClean="0"/>
              <a:t>No Political Parties</a:t>
            </a:r>
          </a:p>
          <a:p>
            <a:pPr lvl="1"/>
            <a:r>
              <a:rPr lang="en-US" sz="3600" dirty="0" smtClean="0"/>
              <a:t>Avoid sectionalism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216025"/>
          </a:xfrm>
          <a:noFill/>
          <a:ln/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3300"/>
                </a:solidFill>
                <a:latin typeface="Verdana" pitchFamily="34" charset="0"/>
              </a:rPr>
              <a:t>February 1789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7772400" cy="95410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buFontTx/>
              <a:buChar char="•"/>
            </a:pPr>
            <a:r>
              <a:rPr lang="en-US" sz="2800" dirty="0" smtClean="0">
                <a:solidFill>
                  <a:srgbClr val="003300"/>
                </a:solidFill>
                <a:latin typeface="Verdana" pitchFamily="34" charset="0"/>
              </a:rPr>
              <a:t>Washington </a:t>
            </a:r>
            <a:r>
              <a:rPr lang="en-US" sz="2800" dirty="0">
                <a:solidFill>
                  <a:srgbClr val="003300"/>
                </a:solidFill>
                <a:latin typeface="Verdana" pitchFamily="34" charset="0"/>
              </a:rPr>
              <a:t>elected </a:t>
            </a:r>
            <a:r>
              <a:rPr lang="en-US" sz="2800" dirty="0" smtClean="0">
                <a:solidFill>
                  <a:srgbClr val="003300"/>
                </a:solidFill>
                <a:latin typeface="Verdana" pitchFamily="34" charset="0"/>
              </a:rPr>
              <a:t>president</a:t>
            </a:r>
          </a:p>
          <a:p>
            <a:pPr marL="228600" indent="-228600">
              <a:buFontTx/>
              <a:buChar char="•"/>
            </a:pPr>
            <a:r>
              <a:rPr lang="en-US" sz="2800" dirty="0" smtClean="0">
                <a:solidFill>
                  <a:srgbClr val="003300"/>
                </a:solidFill>
                <a:latin typeface="Verdana" pitchFamily="34" charset="0"/>
              </a:rPr>
              <a:t> </a:t>
            </a:r>
            <a:r>
              <a:rPr lang="en-US" sz="2800" dirty="0">
                <a:solidFill>
                  <a:srgbClr val="003300"/>
                </a:solidFill>
                <a:latin typeface="Verdana" pitchFamily="34" charset="0"/>
              </a:rPr>
              <a:t>John </a:t>
            </a:r>
            <a:r>
              <a:rPr lang="en-US" sz="2800" dirty="0" smtClean="0">
                <a:solidFill>
                  <a:srgbClr val="003300"/>
                </a:solidFill>
                <a:latin typeface="Verdana" pitchFamily="34" charset="0"/>
              </a:rPr>
              <a:t>Adams </a:t>
            </a:r>
            <a:r>
              <a:rPr lang="en-US" sz="2800" dirty="0">
                <a:solidFill>
                  <a:srgbClr val="003300"/>
                </a:solidFill>
                <a:latin typeface="Verdana" pitchFamily="34" charset="0"/>
              </a:rPr>
              <a:t>vice president</a:t>
            </a:r>
            <a:r>
              <a:rPr lang="en-US" sz="2800" dirty="0" smtClean="0">
                <a:solidFill>
                  <a:srgbClr val="003300"/>
                </a:solidFill>
                <a:latin typeface="Verdana" pitchFamily="34" charset="0"/>
              </a:rPr>
              <a:t>.</a:t>
            </a:r>
            <a:endParaRPr lang="en-US" sz="2800" dirty="0">
              <a:solidFill>
                <a:srgbClr val="003300"/>
              </a:solidFill>
              <a:latin typeface="Verdana" pitchFamily="34" charset="0"/>
            </a:endParaRP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533400" y="3810000"/>
            <a:ext cx="7772400" cy="224676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9388" indent="-179388" algn="ctr"/>
            <a:r>
              <a:rPr lang="en-US" sz="2800" dirty="0" smtClean="0">
                <a:solidFill>
                  <a:srgbClr val="003300"/>
                </a:solidFill>
                <a:latin typeface="Verdana" pitchFamily="34" charset="0"/>
              </a:rPr>
              <a:t>1</a:t>
            </a:r>
            <a:r>
              <a:rPr lang="en-US" sz="2800" baseline="30000" dirty="0" smtClean="0">
                <a:solidFill>
                  <a:srgbClr val="003300"/>
                </a:solidFill>
                <a:latin typeface="Verdana" pitchFamily="34" charset="0"/>
              </a:rPr>
              <a:t>st</a:t>
            </a:r>
            <a:r>
              <a:rPr lang="en-US" sz="2800" dirty="0" smtClean="0">
                <a:solidFill>
                  <a:srgbClr val="003300"/>
                </a:solidFill>
                <a:latin typeface="Verdana" pitchFamily="34" charset="0"/>
              </a:rPr>
              <a:t> Cabinet </a:t>
            </a:r>
          </a:p>
          <a:p>
            <a:pPr marL="179388" indent="-179388">
              <a:buFontTx/>
              <a:buChar char="•"/>
            </a:pPr>
            <a:r>
              <a:rPr lang="en-US" sz="2800" dirty="0" smtClean="0">
                <a:solidFill>
                  <a:srgbClr val="003300"/>
                </a:solidFill>
                <a:latin typeface="Verdana" pitchFamily="34" charset="0"/>
              </a:rPr>
              <a:t>Secretary </a:t>
            </a:r>
            <a:r>
              <a:rPr lang="en-US" sz="2800" dirty="0">
                <a:solidFill>
                  <a:srgbClr val="003300"/>
                </a:solidFill>
                <a:latin typeface="Verdana" pitchFamily="34" charset="0"/>
              </a:rPr>
              <a:t>of State: Thomas Jefferson</a:t>
            </a:r>
          </a:p>
          <a:p>
            <a:pPr marL="179388" indent="-179388">
              <a:buFontTx/>
              <a:buChar char="•"/>
            </a:pPr>
            <a:r>
              <a:rPr lang="en-US" sz="2800" dirty="0">
                <a:solidFill>
                  <a:srgbClr val="003300"/>
                </a:solidFill>
                <a:latin typeface="Verdana" pitchFamily="34" charset="0"/>
              </a:rPr>
              <a:t>Secretary of Treasury: Alexander Hamilton</a:t>
            </a:r>
          </a:p>
          <a:p>
            <a:pPr marL="179388" indent="-179388">
              <a:buFontTx/>
              <a:buChar char="•"/>
            </a:pPr>
            <a:r>
              <a:rPr lang="en-US" sz="2800" dirty="0">
                <a:solidFill>
                  <a:srgbClr val="003300"/>
                </a:solidFill>
                <a:latin typeface="Verdana" pitchFamily="34" charset="0"/>
              </a:rPr>
              <a:t>Secretary of War: Henry Knox</a:t>
            </a:r>
          </a:p>
        </p:txBody>
      </p:sp>
      <p:pic>
        <p:nvPicPr>
          <p:cNvPr id="2232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2663" y="2125663"/>
            <a:ext cx="160337" cy="160337"/>
          </a:xfrm>
          <a:prstGeom prst="rect">
            <a:avLst/>
          </a:prstGeom>
          <a:noFill/>
        </p:spPr>
      </p:pic>
      <p:pic>
        <p:nvPicPr>
          <p:cNvPr id="22323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2663" y="3649663"/>
            <a:ext cx="160337" cy="1603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animBg="1"/>
      <p:bldP spid="2232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Washington’s Cabinet</a:t>
            </a:r>
            <a:endParaRPr lang="en-US" dirty="0"/>
          </a:p>
        </p:txBody>
      </p:sp>
      <p:pic>
        <p:nvPicPr>
          <p:cNvPr id="4" name="Picture 13" descr="6-203-imag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1" y="1600200"/>
            <a:ext cx="59436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914400"/>
          </a:xfrm>
          <a:noFill/>
          <a:ln/>
        </p:spPr>
        <p:txBody>
          <a:bodyPr>
            <a:normAutofit/>
          </a:bodyPr>
          <a:lstStyle/>
          <a:p>
            <a:r>
              <a:rPr lang="en-US" sz="4800" dirty="0" smtClean="0"/>
              <a:t>The First Congress</a:t>
            </a:r>
            <a:endParaRPr lang="en-US" sz="4800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620000" cy="41148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3300"/>
                </a:solidFill>
              </a:rPr>
              <a:t>Sent </a:t>
            </a:r>
            <a:r>
              <a:rPr lang="en-US" sz="2800" dirty="0">
                <a:solidFill>
                  <a:srgbClr val="003300"/>
                </a:solidFill>
              </a:rPr>
              <a:t>proposed amendments to the states (</a:t>
            </a:r>
            <a:r>
              <a:rPr lang="en-US" sz="2800" b="1" dirty="0">
                <a:solidFill>
                  <a:srgbClr val="003300"/>
                </a:solidFill>
              </a:rPr>
              <a:t>Bill of Rights</a:t>
            </a:r>
            <a:r>
              <a:rPr lang="en-US" sz="2800" dirty="0">
                <a:solidFill>
                  <a:srgbClr val="003300"/>
                </a:solidFill>
              </a:rPr>
              <a:t>) </a:t>
            </a:r>
            <a:r>
              <a:rPr lang="en-US" sz="2800" b="1" u="sng" dirty="0" smtClean="0">
                <a:solidFill>
                  <a:srgbClr val="FF0000"/>
                </a:solidFill>
              </a:rPr>
              <a:t>5</a:t>
            </a:r>
            <a:endParaRPr lang="en-US" sz="2800" b="1" u="sng" dirty="0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</a:rPr>
              <a:t>The</a:t>
            </a:r>
            <a:r>
              <a:rPr lang="en-US" sz="2800" b="1" dirty="0">
                <a:solidFill>
                  <a:srgbClr val="003300"/>
                </a:solidFill>
              </a:rPr>
              <a:t> Judiciary Act of 1789</a:t>
            </a:r>
            <a:r>
              <a:rPr lang="en-US" sz="2800" dirty="0">
                <a:solidFill>
                  <a:srgbClr val="003300"/>
                </a:solidFill>
              </a:rPr>
              <a:t> organized the judicial branch. </a:t>
            </a:r>
            <a:r>
              <a:rPr lang="en-US" sz="2800" b="1" u="sng" dirty="0" smtClean="0">
                <a:solidFill>
                  <a:srgbClr val="FF0000"/>
                </a:solidFill>
              </a:rPr>
              <a:t>2</a:t>
            </a:r>
            <a:endParaRPr lang="en-US" sz="2800" dirty="0" smtClean="0">
              <a:solidFill>
                <a:srgbClr val="0033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3300"/>
                </a:solidFill>
              </a:rPr>
              <a:t>Writ of Mandamus- power to give orders to other Branches of Gov.- see </a:t>
            </a:r>
            <a:r>
              <a:rPr lang="en-US" dirty="0" err="1" smtClean="0">
                <a:solidFill>
                  <a:srgbClr val="003300"/>
                </a:solidFill>
              </a:rPr>
              <a:t>Marbury</a:t>
            </a:r>
            <a:r>
              <a:rPr lang="en-US" dirty="0" smtClean="0">
                <a:solidFill>
                  <a:srgbClr val="003300"/>
                </a:solidFill>
              </a:rPr>
              <a:t> V. Madison</a:t>
            </a:r>
            <a:endParaRPr lang="en-US" dirty="0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3300"/>
                </a:solidFill>
                <a:latin typeface="Verdana" pitchFamily="34" charset="0"/>
              </a:rPr>
              <a:t>1</a:t>
            </a:r>
            <a:r>
              <a:rPr lang="en-US" sz="4800" baseline="30000" dirty="0" smtClean="0">
                <a:solidFill>
                  <a:srgbClr val="003300"/>
                </a:solidFill>
                <a:latin typeface="Verdana" pitchFamily="34" charset="0"/>
              </a:rPr>
              <a:t>st</a:t>
            </a:r>
            <a:r>
              <a:rPr lang="en-US" sz="4800" dirty="0" smtClean="0">
                <a:solidFill>
                  <a:srgbClr val="003300"/>
                </a:solidFill>
                <a:latin typeface="Verdana" pitchFamily="34" charset="0"/>
              </a:rPr>
              <a:t> Political Parties</a:t>
            </a:r>
            <a:br>
              <a:rPr lang="en-US" sz="4800" dirty="0" smtClean="0">
                <a:solidFill>
                  <a:srgbClr val="003300"/>
                </a:solidFill>
                <a:latin typeface="Verdana" pitchFamily="34" charset="0"/>
              </a:rPr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179388" indent="-179388">
              <a:buFontTx/>
              <a:buChar char="•"/>
            </a:pPr>
            <a:r>
              <a:rPr lang="en-US" dirty="0" smtClean="0">
                <a:solidFill>
                  <a:srgbClr val="003300"/>
                </a:solidFill>
                <a:latin typeface="Verdana" pitchFamily="34" charset="0"/>
              </a:rPr>
              <a:t>Federalists:</a:t>
            </a:r>
            <a:r>
              <a:rPr lang="en-US" b="1" u="sng" dirty="0" smtClean="0">
                <a:solidFill>
                  <a:srgbClr val="FF0000"/>
                </a:solidFill>
                <a:latin typeface="Verdana" pitchFamily="34" charset="0"/>
              </a:rPr>
              <a:t>8</a:t>
            </a:r>
            <a:endParaRPr lang="en-US" dirty="0" smtClean="0">
              <a:solidFill>
                <a:srgbClr val="003300"/>
              </a:solidFill>
              <a:latin typeface="Verdana" pitchFamily="34" charset="0"/>
            </a:endParaRPr>
          </a:p>
          <a:p>
            <a:pPr marL="579438" lvl="1" indent="-179388">
              <a:buFontTx/>
              <a:buChar char="•"/>
            </a:pPr>
            <a:r>
              <a:rPr lang="en-US" dirty="0" smtClean="0">
                <a:solidFill>
                  <a:srgbClr val="003300"/>
                </a:solidFill>
                <a:latin typeface="Verdana" pitchFamily="34" charset="0"/>
              </a:rPr>
              <a:t>A. Hamilton</a:t>
            </a:r>
            <a:endParaRPr lang="en-US" dirty="0">
              <a:solidFill>
                <a:srgbClr val="003300"/>
              </a:solidFill>
              <a:latin typeface="Verdana" pitchFamily="34" charset="0"/>
            </a:endParaRPr>
          </a:p>
          <a:p>
            <a:pPr marL="579438" lvl="1" indent="-179388">
              <a:buFontTx/>
              <a:buChar char="•"/>
            </a:pPr>
            <a:r>
              <a:rPr lang="en-US" dirty="0" smtClean="0">
                <a:solidFill>
                  <a:srgbClr val="003300"/>
                </a:solidFill>
                <a:latin typeface="Verdana" pitchFamily="34" charset="0"/>
              </a:rPr>
              <a:t>wanted a strong central government</a:t>
            </a:r>
          </a:p>
          <a:p>
            <a:pPr marL="179388" indent="-179388">
              <a:buFontTx/>
              <a:buChar char="•"/>
            </a:pPr>
            <a:r>
              <a:rPr lang="en-US" dirty="0" smtClean="0">
                <a:solidFill>
                  <a:srgbClr val="003300"/>
                </a:solidFill>
                <a:latin typeface="Verdana" pitchFamily="34" charset="0"/>
              </a:rPr>
              <a:t>Democratic Republicans: </a:t>
            </a:r>
            <a:r>
              <a:rPr lang="en-US" b="1" u="sng" dirty="0" smtClean="0">
                <a:solidFill>
                  <a:srgbClr val="FF0000"/>
                </a:solidFill>
                <a:latin typeface="Verdana" pitchFamily="34" charset="0"/>
              </a:rPr>
              <a:t>7</a:t>
            </a:r>
            <a:endParaRPr lang="en-US" dirty="0" smtClean="0">
              <a:solidFill>
                <a:srgbClr val="003300"/>
              </a:solidFill>
              <a:latin typeface="Verdana" pitchFamily="34" charset="0"/>
            </a:endParaRPr>
          </a:p>
          <a:p>
            <a:pPr marL="579438" lvl="1" indent="-179388">
              <a:buFontTx/>
              <a:buChar char="•"/>
            </a:pPr>
            <a:r>
              <a:rPr lang="en-US" dirty="0" smtClean="0">
                <a:solidFill>
                  <a:srgbClr val="003300"/>
                </a:solidFill>
                <a:latin typeface="Verdana" pitchFamily="34" charset="0"/>
              </a:rPr>
              <a:t>T. Jefferson and J. Madison</a:t>
            </a:r>
          </a:p>
          <a:p>
            <a:pPr marL="579438" lvl="1" indent="-179388"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Verdana" pitchFamily="34" charset="0"/>
              </a:rPr>
              <a:t>W</a:t>
            </a:r>
            <a:r>
              <a:rPr lang="en-US" dirty="0" smtClean="0">
                <a:solidFill>
                  <a:srgbClr val="003300"/>
                </a:solidFill>
                <a:latin typeface="Verdana" pitchFamily="34" charset="0"/>
              </a:rPr>
              <a:t>anted a smaller central government with powerful states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533400"/>
          </a:xfrm>
          <a:noFill/>
          <a:ln/>
        </p:spPr>
        <p:txBody>
          <a:bodyPr>
            <a:noAutofit/>
          </a:bodyPr>
          <a:lstStyle/>
          <a:p>
            <a:pPr marL="228600" indent="-228600"/>
            <a:r>
              <a:rPr lang="en-US" sz="3200" b="1" dirty="0" smtClean="0">
                <a:latin typeface="Verdana" pitchFamily="34" charset="0"/>
              </a:rPr>
              <a:t>Hamilton’s Economic </a:t>
            </a:r>
            <a:r>
              <a:rPr lang="en-US" sz="3200" b="1" dirty="0" smtClean="0">
                <a:latin typeface="Verdana" pitchFamily="34" charset="0"/>
              </a:rPr>
              <a:t>Plan</a:t>
            </a:r>
            <a:r>
              <a:rPr lang="en-US" sz="3200" b="1" u="sng" dirty="0" smtClean="0">
                <a:solidFill>
                  <a:srgbClr val="FF0000"/>
                </a:solidFill>
                <a:latin typeface="Verdana" pitchFamily="34" charset="0"/>
              </a:rPr>
              <a:t> 3</a:t>
            </a:r>
            <a:endParaRPr lang="en-US" sz="3200" b="1" dirty="0">
              <a:latin typeface="Verdana" pitchFamily="34" charset="0"/>
            </a:endParaRPr>
          </a:p>
        </p:txBody>
      </p:sp>
      <p:pic>
        <p:nvPicPr>
          <p:cNvPr id="2273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0" y="3725863"/>
            <a:ext cx="160338" cy="160337"/>
          </a:xfrm>
          <a:prstGeom prst="rect">
            <a:avLst/>
          </a:prstGeom>
          <a:noFill/>
        </p:spPr>
      </p:pic>
      <p:pic>
        <p:nvPicPr>
          <p:cNvPr id="2273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0" y="1820863"/>
            <a:ext cx="160338" cy="160337"/>
          </a:xfrm>
          <a:prstGeom prst="rect">
            <a:avLst/>
          </a:prstGeom>
          <a:noFill/>
        </p:spPr>
      </p:pic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533400" y="1219200"/>
            <a:ext cx="7772400" cy="190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buFontTx/>
              <a:buChar char="•"/>
            </a:pPr>
            <a:r>
              <a:rPr lang="en-US" sz="2800" dirty="0" smtClean="0">
                <a:latin typeface="Verdana" pitchFamily="34" charset="0"/>
              </a:rPr>
              <a:t>Federal </a:t>
            </a:r>
            <a:r>
              <a:rPr lang="en-US" sz="2800" dirty="0">
                <a:latin typeface="Verdana" pitchFamily="34" charset="0"/>
              </a:rPr>
              <a:t>government should </a:t>
            </a:r>
            <a:r>
              <a:rPr lang="en-US" sz="2800" dirty="0" smtClean="0">
                <a:latin typeface="Verdana" pitchFamily="34" charset="0"/>
              </a:rPr>
              <a:t>pay debt </a:t>
            </a:r>
            <a:r>
              <a:rPr lang="en-US" sz="2800" dirty="0">
                <a:latin typeface="Verdana" pitchFamily="34" charset="0"/>
              </a:rPr>
              <a:t>from the war</a:t>
            </a:r>
          </a:p>
          <a:p>
            <a:pPr marL="228600" indent="-228600">
              <a:buFontTx/>
              <a:buChar char="•"/>
            </a:pPr>
            <a:r>
              <a:rPr lang="en-US" sz="2800" dirty="0" smtClean="0">
                <a:latin typeface="Verdana" pitchFamily="34" charset="0"/>
              </a:rPr>
              <a:t>Create Taxes to pay for Debt</a:t>
            </a:r>
            <a:endParaRPr lang="en-US" sz="2800" dirty="0">
              <a:latin typeface="Verdana" pitchFamily="34" charset="0"/>
            </a:endParaRPr>
          </a:p>
          <a:p>
            <a:pPr marL="228600" indent="-228600">
              <a:buFontTx/>
              <a:buChar char="•"/>
            </a:pPr>
            <a:r>
              <a:rPr lang="en-US" sz="2800" dirty="0">
                <a:latin typeface="Verdana" pitchFamily="34" charset="0"/>
              </a:rPr>
              <a:t>Establish national bank to control </a:t>
            </a:r>
            <a:r>
              <a:rPr lang="en-US" sz="2800" dirty="0" smtClean="0">
                <a:latin typeface="Verdana" pitchFamily="34" charset="0"/>
              </a:rPr>
              <a:t>credit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533400" y="3657600"/>
            <a:ext cx="77724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228600" indent="-228600"/>
            <a:r>
              <a:rPr lang="en-US" sz="2800" b="1" dirty="0">
                <a:latin typeface="Verdana" pitchFamily="34" charset="0"/>
              </a:rPr>
              <a:t>New taxes</a:t>
            </a:r>
            <a:endParaRPr lang="en-US" sz="2800" dirty="0">
              <a:latin typeface="Verdana" pitchFamily="34" charset="0"/>
            </a:endParaRPr>
          </a:p>
          <a:p>
            <a:pPr marL="228600" indent="-228600">
              <a:buFontTx/>
              <a:buChar char="•"/>
            </a:pPr>
            <a:r>
              <a:rPr lang="en-US" sz="2800" dirty="0">
                <a:latin typeface="Verdana" pitchFamily="34" charset="0"/>
              </a:rPr>
              <a:t>Tariff of 1789 taxed imported goods</a:t>
            </a:r>
          </a:p>
          <a:p>
            <a:pPr marL="228600" indent="-228600">
              <a:buFontTx/>
              <a:buChar char="•"/>
            </a:pPr>
            <a:r>
              <a:rPr lang="en-US" sz="2800" dirty="0">
                <a:latin typeface="Verdana" pitchFamily="34" charset="0"/>
              </a:rPr>
              <a:t>Excise tax, 1791, taxed the production or sale of liquor, sugar, snuff, and carriages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3" grpId="0" animBg="1"/>
      <p:bldP spid="2273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914400"/>
          </a:xfrm>
          <a:noFill/>
          <a:ln/>
        </p:spPr>
        <p:txBody>
          <a:bodyPr>
            <a:normAutofit/>
          </a:bodyPr>
          <a:lstStyle/>
          <a:p>
            <a:r>
              <a:rPr lang="en-US" sz="4000" dirty="0"/>
              <a:t>Debating a National Bank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7620000" cy="42672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3300"/>
                </a:solidFill>
              </a:rPr>
              <a:t>Two </a:t>
            </a:r>
            <a:r>
              <a:rPr lang="en-US" sz="2800" dirty="0">
                <a:solidFill>
                  <a:srgbClr val="003300"/>
                </a:solidFill>
              </a:rPr>
              <a:t>views of the Constitution:</a:t>
            </a:r>
          </a:p>
          <a:p>
            <a:pPr marL="854075" lvl="1" indent="-396875">
              <a:lnSpc>
                <a:spcPct val="90000"/>
              </a:lnSpc>
            </a:pPr>
            <a:r>
              <a:rPr lang="en-US" b="1" dirty="0">
                <a:solidFill>
                  <a:srgbClr val="003300"/>
                </a:solidFill>
              </a:rPr>
              <a:t>Strict construction</a:t>
            </a:r>
            <a:r>
              <a:rPr lang="en-US" dirty="0">
                <a:solidFill>
                  <a:srgbClr val="003300"/>
                </a:solidFill>
              </a:rPr>
              <a:t>: the government should do only what the Constitution </a:t>
            </a:r>
            <a:r>
              <a:rPr lang="en-US" dirty="0" smtClean="0">
                <a:solidFill>
                  <a:srgbClr val="003300"/>
                </a:solidFill>
              </a:rPr>
              <a:t>states</a:t>
            </a:r>
            <a:r>
              <a:rPr lang="en-US" b="1" u="sng" dirty="0" smtClean="0">
                <a:solidFill>
                  <a:srgbClr val="FF0000"/>
                </a:solidFill>
              </a:rPr>
              <a:t> 1</a:t>
            </a:r>
            <a:endParaRPr lang="en-US" dirty="0">
              <a:solidFill>
                <a:srgbClr val="003300"/>
              </a:solidFill>
            </a:endParaRPr>
          </a:p>
          <a:p>
            <a:pPr marL="854075" lvl="1" indent="-396875">
              <a:lnSpc>
                <a:spcPct val="90000"/>
              </a:lnSpc>
            </a:pPr>
            <a:r>
              <a:rPr lang="en-US" b="1" dirty="0">
                <a:solidFill>
                  <a:srgbClr val="003300"/>
                </a:solidFill>
              </a:rPr>
              <a:t>Loose construction</a:t>
            </a:r>
            <a:r>
              <a:rPr lang="en-US" dirty="0">
                <a:solidFill>
                  <a:srgbClr val="003300"/>
                </a:solidFill>
              </a:rPr>
              <a:t>: the government can take reasonable actions that are not outlined in </a:t>
            </a:r>
            <a:r>
              <a:rPr lang="en-US" dirty="0" smtClean="0">
                <a:solidFill>
                  <a:srgbClr val="003300"/>
                </a:solidFill>
              </a:rPr>
              <a:t>the Constitution. </a:t>
            </a:r>
            <a:r>
              <a:rPr lang="en-US" b="1" u="sng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</a:rPr>
              <a:t>Hamilton pointed to the “necessary and </a:t>
            </a:r>
            <a:r>
              <a:rPr lang="en-US" sz="2800" dirty="0" smtClean="0">
                <a:solidFill>
                  <a:srgbClr val="003300"/>
                </a:solidFill>
              </a:rPr>
              <a:t>proper.”</a:t>
            </a:r>
            <a:endParaRPr lang="en-US" sz="28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28600" indent="-228600">
              <a:buFontTx/>
              <a:buChar char="•"/>
            </a:pPr>
            <a:r>
              <a:rPr lang="en-US" dirty="0" smtClean="0">
                <a:latin typeface="Verdana" pitchFamily="34" charset="0"/>
              </a:rPr>
              <a:t>Hamilton compromised with Jefferson</a:t>
            </a:r>
          </a:p>
          <a:p>
            <a:pPr marL="628650" lvl="1" indent="-228600">
              <a:buFontTx/>
              <a:buChar char="•"/>
            </a:pPr>
            <a:r>
              <a:rPr lang="en-US" dirty="0" smtClean="0">
                <a:latin typeface="Verdana" pitchFamily="34" charset="0"/>
              </a:rPr>
              <a:t>The capital would be moved to the South by 1800. (Washington D.C.)</a:t>
            </a:r>
          </a:p>
          <a:p>
            <a:pPr marL="628650" lvl="1" indent="-228600">
              <a:buFontTx/>
              <a:buChar char="•"/>
            </a:pPr>
            <a:r>
              <a:rPr lang="en-US" dirty="0" smtClean="0">
                <a:latin typeface="Verdana" pitchFamily="34" charset="0"/>
              </a:rPr>
              <a:t>the southerners in congress would allow Hamilton’s debt bill to pass.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914400"/>
          </a:xfrm>
          <a:noFill/>
          <a:ln/>
        </p:spPr>
        <p:txBody>
          <a:bodyPr>
            <a:normAutofit/>
          </a:bodyPr>
          <a:lstStyle/>
          <a:p>
            <a:r>
              <a:rPr lang="en-US" sz="4000" dirty="0"/>
              <a:t>Debating a National Bank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7848600" cy="42672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3300"/>
                </a:solidFill>
              </a:rPr>
              <a:t>Jefferson strict Constructionist.</a:t>
            </a:r>
            <a:endParaRPr lang="en-US" sz="2800" dirty="0">
              <a:solidFill>
                <a:srgbClr val="0033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3300"/>
                </a:solidFill>
              </a:rPr>
              <a:t>Wanted smaller </a:t>
            </a:r>
            <a:r>
              <a:rPr lang="en-US" dirty="0">
                <a:solidFill>
                  <a:srgbClr val="003300"/>
                </a:solidFill>
              </a:rPr>
              <a:t>national government</a:t>
            </a:r>
            <a:r>
              <a:rPr lang="en-US" dirty="0" smtClean="0">
                <a:solidFill>
                  <a:srgbClr val="003300"/>
                </a:solidFill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3300"/>
                </a:solidFill>
              </a:rPr>
              <a:t>South already paid their debt</a:t>
            </a:r>
            <a:endParaRPr lang="en-US" dirty="0">
              <a:solidFill>
                <a:srgbClr val="0033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3300"/>
                </a:solidFill>
              </a:rPr>
              <a:t>S</a:t>
            </a:r>
            <a:r>
              <a:rPr lang="en-US" dirty="0" smtClean="0">
                <a:solidFill>
                  <a:srgbClr val="003300"/>
                </a:solidFill>
              </a:rPr>
              <a:t>trict constructionist- Felt the National Bank was unconstitutional due to it not appearing in the Constitution </a:t>
            </a:r>
            <a:endParaRPr lang="en-US" dirty="0">
              <a:solidFill>
                <a:srgbClr val="0033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rgbClr val="003300"/>
                </a:solidFill>
              </a:rPr>
              <a:t>Bank </a:t>
            </a:r>
            <a:r>
              <a:rPr lang="en-US" sz="2800" b="1" dirty="0">
                <a:solidFill>
                  <a:srgbClr val="003300"/>
                </a:solidFill>
              </a:rPr>
              <a:t>of the United States</a:t>
            </a:r>
            <a:r>
              <a:rPr lang="en-US" sz="2800" dirty="0">
                <a:solidFill>
                  <a:srgbClr val="003300"/>
                </a:solidFill>
              </a:rPr>
              <a:t> </a:t>
            </a:r>
            <a:r>
              <a:rPr lang="en-US" sz="2800" dirty="0" smtClean="0">
                <a:solidFill>
                  <a:srgbClr val="003300"/>
                </a:solidFill>
              </a:rPr>
              <a:t>began </a:t>
            </a:r>
            <a:r>
              <a:rPr lang="en-US" sz="2800" dirty="0">
                <a:solidFill>
                  <a:srgbClr val="003300"/>
                </a:solidFill>
              </a:rPr>
              <a:t>February 1791.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314</Words>
  <Application>Microsoft Office PowerPoint</Application>
  <PresentationFormat>On-screen Show (4:3)</PresentationFormat>
  <Paragraphs>53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George Washington’s Presidency</vt:lpstr>
      <vt:lpstr>February 1789 </vt:lpstr>
      <vt:lpstr>Washington’s Cabinet</vt:lpstr>
      <vt:lpstr>The First Congress</vt:lpstr>
      <vt:lpstr>1st Political Parties </vt:lpstr>
      <vt:lpstr>Hamilton’s Economic Plan 3</vt:lpstr>
      <vt:lpstr>Debating a National Bank</vt:lpstr>
      <vt:lpstr>Compromise</vt:lpstr>
      <vt:lpstr>Debating a National Bank</vt:lpstr>
      <vt:lpstr>Washington’s Farewell Address 24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Washington’s Presidency</dc:title>
  <dc:creator>Tim</dc:creator>
  <cp:lastModifiedBy>Teacher</cp:lastModifiedBy>
  <cp:revision>3</cp:revision>
  <dcterms:created xsi:type="dcterms:W3CDTF">2011-01-20T14:11:32Z</dcterms:created>
  <dcterms:modified xsi:type="dcterms:W3CDTF">2015-01-21T13:29:51Z</dcterms:modified>
</cp:coreProperties>
</file>